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65" r:id="rId3"/>
    <p:sldId id="266" r:id="rId4"/>
    <p:sldId id="286" r:id="rId5"/>
    <p:sldId id="289" r:id="rId6"/>
    <p:sldId id="288" r:id="rId7"/>
    <p:sldId id="276" r:id="rId8"/>
    <p:sldId id="277" r:id="rId9"/>
    <p:sldId id="278" r:id="rId10"/>
    <p:sldId id="290" r:id="rId11"/>
    <p:sldId id="279" r:id="rId12"/>
    <p:sldId id="293" r:id="rId13"/>
    <p:sldId id="294" r:id="rId14"/>
    <p:sldId id="296" r:id="rId15"/>
    <p:sldId id="270" r:id="rId16"/>
    <p:sldId id="292" r:id="rId17"/>
    <p:sldId id="268" r:id="rId18"/>
    <p:sldId id="267" r:id="rId19"/>
    <p:sldId id="281" r:id="rId20"/>
    <p:sldId id="291" r:id="rId21"/>
    <p:sldId id="264" r:id="rId22"/>
    <p:sldId id="295" r:id="rId23"/>
    <p:sldId id="273" r:id="rId24"/>
    <p:sldId id="275" r:id="rId25"/>
  </p:sldIdLst>
  <p:sldSz cx="9144000" cy="6858000" type="screen4x3"/>
  <p:notesSz cx="6858000" cy="9945688"/>
  <p:custDataLst>
    <p:tags r:id="rId28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3399FF"/>
    <a:srgbClr val="666699"/>
    <a:srgbClr val="04374A"/>
    <a:srgbClr val="E59074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5569" autoAdjust="0"/>
    <p:restoredTop sz="97947" autoAdjust="0"/>
  </p:normalViewPr>
  <p:slideViewPr>
    <p:cSldViewPr>
      <p:cViewPr>
        <p:scale>
          <a:sx n="75" d="100"/>
          <a:sy n="75" d="100"/>
        </p:scale>
        <p:origin x="-2580" y="-8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3254" y="-72"/>
      </p:cViewPr>
      <p:guideLst>
        <p:guide orient="horz" pos="3133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663A1-BE93-4F19-BCAE-33E954C20B2B}" type="datetimeFigureOut">
              <a:rPr lang="ru-RU" smtClean="0"/>
              <a:pPr/>
              <a:t>11.06.2019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DF26E-F902-4582-B614-0C9EE35F21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43283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pPr/>
              <a:t>11.06.2019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powerpoint-templates.html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2975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Оригинальные шаблоны для презентаций: </a:t>
            </a:r>
            <a:r>
              <a:rPr lang="ru-RU" sz="1200" dirty="0" smtClean="0">
                <a:hlinkClick r:id="rId3"/>
              </a:rPr>
              <a:t>https://presentation-creation.ru/powerpoint-templates.html</a:t>
            </a:r>
            <a:r>
              <a:rPr lang="en-US" sz="1200" dirty="0" smtClean="0"/>
              <a:t> </a:t>
            </a:r>
            <a:endParaRPr lang="ru-RU" sz="1200" dirty="0" smtClean="0"/>
          </a:p>
          <a:p>
            <a:r>
              <a:rPr lang="ru-RU" sz="1200" dirty="0" smtClean="0"/>
              <a:t>Бесплатно и без регистрации.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21614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35696" y="2852937"/>
            <a:ext cx="6301208" cy="1102022"/>
          </a:xfrm>
        </p:spPr>
        <p:txBody>
          <a:bodyPr/>
          <a:lstStyle>
            <a:lvl1pPr>
              <a:defRPr b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11.06.2019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15642768"/>
      </p:ext>
    </p:extLst>
  </p:cSld>
  <p:clrMapOvr>
    <a:masterClrMapping/>
  </p:clrMapOvr>
  <p:transition spd="slow" advTm="26942">
    <p:random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11.06.2019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78804672"/>
      </p:ext>
    </p:extLst>
  </p:cSld>
  <p:clrMapOvr>
    <a:masterClrMapping/>
  </p:clrMapOvr>
  <p:transition spd="slow" advTm="26942">
    <p:random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11.06.2019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83695462"/>
      </p:ext>
    </p:extLst>
  </p:cSld>
  <p:clrMapOvr>
    <a:masterClrMapping/>
  </p:clrMapOvr>
  <p:transition spd="slow" advTm="26942">
    <p:random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11.06.2019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Дата 3"/>
          <p:cNvSpPr txBox="1">
            <a:spLocks/>
          </p:cNvSpPr>
          <p:nvPr userDrawn="1"/>
        </p:nvSpPr>
        <p:spPr>
          <a:xfrm>
            <a:off x="609600" y="65087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E48A96-E1BB-4C8F-80B2-32A47A48A9D5}" type="datetimeFigureOut">
              <a:rPr lang="ru-RU" smtClean="0">
                <a:solidFill>
                  <a:schemeClr val="accent1">
                    <a:lumMod val="50000"/>
                  </a:schemeClr>
                </a:solidFill>
              </a:rPr>
              <a:pPr/>
              <a:t>11.06.2019</a:t>
            </a:fld>
            <a:endParaRPr lang="ru-RU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Номер слайда 5"/>
          <p:cNvSpPr txBox="1">
            <a:spLocks/>
          </p:cNvSpPr>
          <p:nvPr userDrawn="1"/>
        </p:nvSpPr>
        <p:spPr>
          <a:xfrm>
            <a:off x="6705600" y="65087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4A1F6A-164B-43BA-A19E-4AE6BB502A21}" type="slidenum">
              <a:rPr lang="ru-RU" smtClean="0">
                <a:solidFill>
                  <a:schemeClr val="accent1">
                    <a:lumMod val="50000"/>
                  </a:schemeClr>
                </a:solidFill>
              </a:rPr>
              <a:pPr/>
              <a:t>‹#›</a:t>
            </a:fld>
            <a:endParaRPr lang="ru-RU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0" y="692696"/>
            <a:ext cx="5796136" cy="9361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7" name="Текст 2"/>
          <p:cNvSpPr>
            <a:spLocks noGrp="1"/>
          </p:cNvSpPr>
          <p:nvPr>
            <p:ph idx="1"/>
          </p:nvPr>
        </p:nvSpPr>
        <p:spPr>
          <a:xfrm>
            <a:off x="107504" y="1772817"/>
            <a:ext cx="8856984" cy="417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43014155"/>
      </p:ext>
    </p:extLst>
  </p:cSld>
  <p:clrMapOvr>
    <a:masterClrMapping/>
  </p:clrMapOvr>
  <p:transition spd="slow" advTm="26942">
    <p:random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1" y="4406900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801" y="2906714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11.06.2019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26654707"/>
      </p:ext>
    </p:extLst>
  </p:cSld>
  <p:clrMapOvr>
    <a:masterClrMapping/>
  </p:clrMapOvr>
  <p:transition spd="slow" advTm="26942">
    <p:random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2060849"/>
            <a:ext cx="4320480" cy="4093915"/>
          </a:xfrm>
        </p:spPr>
        <p:txBody>
          <a:bodyPr/>
          <a:lstStyle>
            <a:lvl1pPr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accent1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2071390"/>
            <a:ext cx="4320480" cy="4093915"/>
          </a:xfrm>
        </p:spPr>
        <p:txBody>
          <a:bodyPr/>
          <a:lstStyle>
            <a:lvl1pPr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accent1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11.06.2019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91339978"/>
      </p:ext>
    </p:extLst>
  </p:cSld>
  <p:clrMapOvr>
    <a:masterClrMapping/>
  </p:clrMapOvr>
  <p:transition spd="slow" advTm="26942">
    <p:random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417646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2556594"/>
            <a:ext cx="4176464" cy="3951288"/>
          </a:xfrm>
        </p:spPr>
        <p:txBody>
          <a:bodyPr/>
          <a:lstStyle>
            <a:lvl1pPr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1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934294"/>
            <a:ext cx="424847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2574056"/>
            <a:ext cx="4248472" cy="3951288"/>
          </a:xfrm>
        </p:spPr>
        <p:txBody>
          <a:bodyPr/>
          <a:lstStyle>
            <a:lvl1pPr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1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375312" y="6410897"/>
            <a:ext cx="1215489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11.06.2019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184" y="6356351"/>
            <a:ext cx="164959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471312" y="6356351"/>
            <a:ext cx="1215489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59933478"/>
      </p:ext>
    </p:extLst>
  </p:cSld>
  <p:clrMapOvr>
    <a:masterClrMapping/>
  </p:clrMapOvr>
  <p:transition spd="slow" advTm="26942">
    <p:random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11.06.2019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72457728"/>
      </p:ext>
    </p:extLst>
  </p:cSld>
  <p:clrMapOvr>
    <a:masterClrMapping/>
  </p:clrMapOvr>
  <p:transition spd="slow" advTm="26942">
    <p:random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11.06.2019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15951520"/>
      </p:ext>
    </p:extLst>
  </p:cSld>
  <p:clrMapOvr>
    <a:masterClrMapping/>
  </p:clrMapOvr>
  <p:transition spd="slow" advTm="26942">
    <p:random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513623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9" y="1916833"/>
            <a:ext cx="5111751" cy="4353347"/>
          </a:xfrm>
        </p:spPr>
        <p:txBody>
          <a:bodyPr/>
          <a:lstStyle>
            <a:lvl1pPr>
              <a:defRPr sz="320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sz="28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24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accent1">
                    <a:lumMod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11.06.2019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5489667"/>
      </p:ext>
    </p:extLst>
  </p:cSld>
  <p:clrMapOvr>
    <a:masterClrMapping/>
  </p:clrMapOvr>
  <p:transition spd="slow" advTm="26942">
    <p:random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11.06.2019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58605414"/>
      </p:ext>
    </p:extLst>
  </p:cSld>
  <p:clrMapOvr>
    <a:masterClrMapping/>
  </p:clrMapOvr>
  <p:transition spd="slow" advTm="26942">
    <p:random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92696"/>
            <a:ext cx="5796136" cy="9361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7504" y="1772817"/>
            <a:ext cx="8856984" cy="417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11.06.2019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3" cy="75776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26942">
    <p:random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1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0" y="2132857"/>
            <a:ext cx="9144000" cy="28803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0" u="none" strike="noStrike" kern="1200" cap="none" spc="-5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Aharoni" pitchFamily="2" charset="-79"/>
              </a:rPr>
              <a:t>Навчально-практичний центр </a:t>
            </a:r>
            <a:r>
              <a:rPr kumimoji="0" lang="uk-UA" sz="2800" b="1" i="0" u="none" strike="noStrike" kern="1200" cap="none" spc="-5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Aharoni" pitchFamily="2" charset="-79"/>
              </a:rPr>
              <a:t/>
            </a:r>
            <a:br>
              <a:rPr kumimoji="0" lang="uk-UA" sz="2800" b="1" i="0" u="none" strike="noStrike" kern="1200" cap="none" spc="-5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Aharoni" pitchFamily="2" charset="-79"/>
              </a:rPr>
            </a:br>
            <a:r>
              <a:rPr kumimoji="0" lang="uk-UA" sz="2800" b="1" i="0" u="none" strike="noStrike" kern="1200" cap="none" spc="-5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Aharoni" pitchFamily="2" charset="-79"/>
              </a:rPr>
              <a:t>із підготовки монтажників </a:t>
            </a:r>
            <a:br>
              <a:rPr kumimoji="0" lang="uk-UA" sz="2800" b="1" i="0" u="none" strike="noStrike" kern="1200" cap="none" spc="-5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Aharoni" pitchFamily="2" charset="-79"/>
              </a:rPr>
            </a:br>
            <a:r>
              <a:rPr kumimoji="0" lang="uk-UA" sz="2800" b="1" i="0" u="none" strike="noStrike" kern="1200" cap="none" spc="-5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Aharoni" pitchFamily="2" charset="-79"/>
              </a:rPr>
              <a:t>санітарно-технічних систем і устаткування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-5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Aharoni" pitchFamily="2" charset="-79"/>
              </a:rPr>
              <a:t>в ДПТНЗ «Роменське вище </a:t>
            </a:r>
            <a:br>
              <a:rPr kumimoji="0" lang="uk-UA" sz="2800" b="1" i="0" u="none" strike="noStrike" kern="1200" cap="none" spc="-5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Aharoni" pitchFamily="2" charset="-79"/>
              </a:rPr>
            </a:br>
            <a:r>
              <a:rPr kumimoji="0" lang="uk-UA" sz="2800" b="1" i="0" u="none" strike="noStrike" kern="1200" cap="none" spc="-5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Aharoni" pitchFamily="2" charset="-79"/>
              </a:rPr>
              <a:t>професійне училище»</a:t>
            </a:r>
            <a:endParaRPr kumimoji="0" lang="ru-RU" sz="2800" b="1" i="0" u="none" strike="noStrike" kern="1200" cap="none" spc="-50" normalizeH="0" noProof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itchFamily="34" charset="0"/>
              <a:ea typeface="+mj-ea"/>
              <a:cs typeface="Aharoni" pitchFamily="2" charset="-79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79160"/>
            <a:ext cx="194421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857870635"/>
      </p:ext>
    </p:extLst>
  </p:cSld>
  <p:clrMapOvr>
    <a:masterClrMapping/>
  </p:clrMapOvr>
  <p:transition spd="slow" advTm="26942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36319" t="19550" r="17023" b="66800"/>
          <a:stretch>
            <a:fillRect/>
          </a:stretch>
        </p:blipFill>
        <p:spPr bwMode="auto">
          <a:xfrm rot="10800000">
            <a:off x="0" y="5380675"/>
            <a:ext cx="9144000" cy="1504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036496" cy="864096"/>
          </a:xfrm>
        </p:spPr>
        <p:txBody>
          <a:bodyPr>
            <a:noAutofit/>
          </a:bodyPr>
          <a:lstStyle/>
          <a:p>
            <a:pPr>
              <a:lnSpc>
                <a:spcPts val="3600"/>
              </a:lnSpc>
            </a:pPr>
            <a:r>
              <a:rPr lang="uk-UA" sz="3600" b="1" dirty="0" smtClean="0">
                <a:solidFill>
                  <a:srgbClr val="FF0000"/>
                </a:solidFill>
              </a:rPr>
              <a:t>Участь у заходах</a:t>
            </a:r>
            <a:br>
              <a:rPr lang="uk-UA" sz="3600" b="1" dirty="0" smtClean="0">
                <a:solidFill>
                  <a:srgbClr val="FF0000"/>
                </a:solidFill>
              </a:rPr>
            </a:br>
            <a:r>
              <a:rPr lang="uk-UA" sz="3600" b="1" dirty="0" smtClean="0">
                <a:solidFill>
                  <a:srgbClr val="FF0000"/>
                </a:solidFill>
              </a:rPr>
              <a:t>професійного спрямування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11" name="Picture 2" descr="C:\Users\Юля\Desktop\НПЦ\семінари\002.jpg"/>
          <p:cNvPicPr>
            <a:picLocks noChangeAspect="1" noChangeArrowheads="1"/>
          </p:cNvPicPr>
          <p:nvPr/>
        </p:nvPicPr>
        <p:blipFill>
          <a:blip r:embed="rId3" cstate="print"/>
          <a:srcRect l="1800" t="16800"/>
          <a:stretch>
            <a:fillRect/>
          </a:stretch>
        </p:blipFill>
        <p:spPr bwMode="auto">
          <a:xfrm>
            <a:off x="323528" y="1412776"/>
            <a:ext cx="4192840" cy="2664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3" descr="C:\Users\Юля\Desktop\НПЦ\семінари\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708920"/>
            <a:ext cx="4070452" cy="2664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539552" y="4509120"/>
            <a:ext cx="3960440" cy="136815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uk-UA" altLang="ru-RU" sz="1800" b="1" i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Участь у роботі Наглядової ради проекту </a:t>
            </a:r>
            <a:r>
              <a:rPr lang="uk-UA" altLang="ru-RU" sz="1800" b="1" i="1" dirty="0" err="1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“Публічно-приватне</a:t>
            </a:r>
            <a:r>
              <a:rPr lang="uk-UA" altLang="ru-RU" sz="1800" b="1" i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партнерство для поліпшення  сантехнічної освіти в </a:t>
            </a:r>
            <a:r>
              <a:rPr lang="uk-UA" altLang="ru-RU" sz="1800" b="1" i="1" dirty="0" err="1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Україні”</a:t>
            </a:r>
            <a:endParaRPr lang="ru-RU" altLang="ru-RU" sz="1800" b="1" i="1" dirty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26942"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36319" t="19550" r="17023" b="66800"/>
          <a:stretch>
            <a:fillRect/>
          </a:stretch>
        </p:blipFill>
        <p:spPr bwMode="auto">
          <a:xfrm rot="10800000">
            <a:off x="0" y="5380675"/>
            <a:ext cx="9144000" cy="1504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2" descr="Ð¤Ð¾ÑÐ¾.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268760"/>
            <a:ext cx="3780000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2772" name="Picture 4" descr="Ð¤Ð¾ÑÐ¾. "/>
          <p:cNvPicPr>
            <a:picLocks noChangeAspect="1" noChangeArrowheads="1"/>
          </p:cNvPicPr>
          <p:nvPr/>
        </p:nvPicPr>
        <p:blipFill>
          <a:blip r:embed="rId4" cstate="print"/>
          <a:srcRect l="4167"/>
          <a:stretch>
            <a:fillRect/>
          </a:stretch>
        </p:blipFill>
        <p:spPr bwMode="auto">
          <a:xfrm>
            <a:off x="323529" y="1268760"/>
            <a:ext cx="3722260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338" name="Picture 2" descr="Ð¤Ð¾ÑÐ¾ 6. 31.05.201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6" y="4005064"/>
            <a:ext cx="3725999" cy="24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036496" cy="864096"/>
          </a:xfrm>
        </p:spPr>
        <p:txBody>
          <a:bodyPr>
            <a:noAutofit/>
          </a:bodyPr>
          <a:lstStyle/>
          <a:p>
            <a:pPr>
              <a:lnSpc>
                <a:spcPts val="3600"/>
              </a:lnSpc>
            </a:pPr>
            <a:r>
              <a:rPr lang="uk-UA" sz="3600" b="1" dirty="0" smtClean="0">
                <a:solidFill>
                  <a:srgbClr val="FF0000"/>
                </a:solidFill>
              </a:rPr>
              <a:t>Проведення заходів </a:t>
            </a:r>
            <a:br>
              <a:rPr lang="uk-UA" sz="3600" b="1" dirty="0" smtClean="0">
                <a:solidFill>
                  <a:srgbClr val="FF0000"/>
                </a:solidFill>
              </a:rPr>
            </a:br>
            <a:r>
              <a:rPr lang="uk-UA" sz="3600" b="1" dirty="0" smtClean="0">
                <a:solidFill>
                  <a:srgbClr val="FF0000"/>
                </a:solidFill>
              </a:rPr>
              <a:t>професійного спрямування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>
          <a:xfrm>
            <a:off x="467544" y="4509120"/>
            <a:ext cx="3960440" cy="108012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uk-UA" altLang="ru-RU" sz="1800" b="1" i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Проведення майстер-класів для випускників загальноосвітніх шкіл та учнів молодших класів </a:t>
            </a:r>
            <a:endParaRPr lang="ru-RU" altLang="ru-RU" sz="1800" b="1" i="1" dirty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26942"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36319" t="19550" r="17023" b="66800"/>
          <a:stretch>
            <a:fillRect/>
          </a:stretch>
        </p:blipFill>
        <p:spPr bwMode="auto">
          <a:xfrm rot="10800000">
            <a:off x="0" y="5380675"/>
            <a:ext cx="9144000" cy="1504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 descr="C:\Users\Юля\Desktop\Новая папка\20170805_12241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00871" y="1514655"/>
            <a:ext cx="2688299" cy="20162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556" name="Picture 4" descr="C:\Users\Юля\Desktop\Новая папка\20170805_1237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1556792"/>
            <a:ext cx="2592288" cy="1944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557" name="Picture 5" descr="C:\Users\Юля\Desktop\Новая папка\20170805_1244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8" y="3717033"/>
            <a:ext cx="2688295" cy="20162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558" name="Picture 6" descr="C:\Users\Юля\Desktop\Новая папка\20170805_1255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 flipV="1">
            <a:off x="395536" y="1484784"/>
            <a:ext cx="2687383" cy="20155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559" name="Picture 7" descr="C:\Users\Юля\Desktop\Новая папка\20170805_12584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47865" y="3720744"/>
            <a:ext cx="2683348" cy="2012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036496" cy="864096"/>
          </a:xfrm>
        </p:spPr>
        <p:txBody>
          <a:bodyPr>
            <a:noAutofit/>
          </a:bodyPr>
          <a:lstStyle/>
          <a:p>
            <a:pPr>
              <a:lnSpc>
                <a:spcPts val="3600"/>
              </a:lnSpc>
            </a:pPr>
            <a:r>
              <a:rPr lang="uk-UA" sz="3600" b="1" dirty="0" smtClean="0">
                <a:solidFill>
                  <a:srgbClr val="FF0000"/>
                </a:solidFill>
              </a:rPr>
              <a:t>Проведення заходів </a:t>
            </a:r>
            <a:br>
              <a:rPr lang="uk-UA" sz="3600" b="1" dirty="0" smtClean="0">
                <a:solidFill>
                  <a:srgbClr val="FF0000"/>
                </a:solidFill>
              </a:rPr>
            </a:br>
            <a:r>
              <a:rPr lang="uk-UA" sz="3600" b="1" dirty="0" smtClean="0">
                <a:solidFill>
                  <a:srgbClr val="FF0000"/>
                </a:solidFill>
              </a:rPr>
              <a:t>професійного спрямування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>
          <a:xfrm>
            <a:off x="467544" y="4149080"/>
            <a:ext cx="2736304" cy="7920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uk-UA" altLang="ru-RU" sz="1800" b="1" i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Проведення ярмарку робітничих професій</a:t>
            </a:r>
            <a:endParaRPr lang="ru-RU" altLang="ru-RU" sz="1800" b="1" i="1" dirty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26942"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36319" t="19550" r="17023" b="66800"/>
          <a:stretch>
            <a:fillRect/>
          </a:stretch>
        </p:blipFill>
        <p:spPr bwMode="auto">
          <a:xfrm rot="10800000">
            <a:off x="0" y="5353291"/>
            <a:ext cx="9144000" cy="1504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C:\Users\Юля\Desktop\НПЦ\Ярмарок\005.jpg"/>
          <p:cNvPicPr>
            <a:picLocks noChangeAspect="1" noChangeArrowheads="1"/>
          </p:cNvPicPr>
          <p:nvPr/>
        </p:nvPicPr>
        <p:blipFill>
          <a:blip r:embed="rId3" cstate="print"/>
          <a:srcRect l="7476"/>
          <a:stretch>
            <a:fillRect/>
          </a:stretch>
        </p:blipFill>
        <p:spPr bwMode="auto">
          <a:xfrm>
            <a:off x="4860032" y="3933056"/>
            <a:ext cx="3384376" cy="23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1340768"/>
            <a:ext cx="3336871" cy="23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00" name="Picture 4" descr="C:\Users\Юля\Desktop\НПЦ\Ярмарок\0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1340768"/>
            <a:ext cx="3507355" cy="23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9036496" cy="864096"/>
          </a:xfrm>
        </p:spPr>
        <p:txBody>
          <a:bodyPr>
            <a:noAutofit/>
          </a:bodyPr>
          <a:lstStyle/>
          <a:p>
            <a:pPr>
              <a:lnSpc>
                <a:spcPts val="3600"/>
              </a:lnSpc>
            </a:pPr>
            <a:r>
              <a:rPr lang="uk-UA" sz="3600" b="1" dirty="0" smtClean="0">
                <a:solidFill>
                  <a:srgbClr val="FF0000"/>
                </a:solidFill>
              </a:rPr>
              <a:t>Проведення заходів </a:t>
            </a:r>
            <a:br>
              <a:rPr lang="uk-UA" sz="3600" b="1" dirty="0" smtClean="0">
                <a:solidFill>
                  <a:srgbClr val="FF0000"/>
                </a:solidFill>
              </a:rPr>
            </a:br>
            <a:r>
              <a:rPr lang="uk-UA" sz="3600" b="1" dirty="0" smtClean="0">
                <a:solidFill>
                  <a:srgbClr val="FF0000"/>
                </a:solidFill>
              </a:rPr>
              <a:t>професійного спрямування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>
          <a:xfrm>
            <a:off x="971600" y="4221088"/>
            <a:ext cx="3312368" cy="100811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uk-UA" altLang="ru-RU" sz="1800" b="1" i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Проведення 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uk-UA" altLang="ru-RU" sz="1800" b="1" i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дня відкритих дверей, 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uk-UA" altLang="ru-RU" sz="1800" b="1" i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Дня Європи</a:t>
            </a:r>
            <a:endParaRPr lang="ru-RU" altLang="ru-RU" sz="1800" b="1" i="1" dirty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26942"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36319" t="19550" r="17023" b="66800"/>
          <a:stretch>
            <a:fillRect/>
          </a:stretch>
        </p:blipFill>
        <p:spPr bwMode="auto">
          <a:xfrm rot="10800000">
            <a:off x="0" y="5353291"/>
            <a:ext cx="9144000" cy="1504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9036496" cy="864096"/>
          </a:xfrm>
        </p:spPr>
        <p:txBody>
          <a:bodyPr>
            <a:noAutofit/>
          </a:bodyPr>
          <a:lstStyle/>
          <a:p>
            <a:pPr>
              <a:lnSpc>
                <a:spcPts val="3600"/>
              </a:lnSpc>
            </a:pPr>
            <a:r>
              <a:rPr lang="uk-UA" sz="3600" b="1" dirty="0" smtClean="0">
                <a:solidFill>
                  <a:srgbClr val="FF0000"/>
                </a:solidFill>
              </a:rPr>
              <a:t>Проведення заходів </a:t>
            </a:r>
            <a:br>
              <a:rPr lang="uk-UA" sz="3600" b="1" dirty="0" smtClean="0">
                <a:solidFill>
                  <a:srgbClr val="FF0000"/>
                </a:solidFill>
              </a:rPr>
            </a:br>
            <a:r>
              <a:rPr lang="uk-UA" sz="3600" b="1" dirty="0" smtClean="0">
                <a:solidFill>
                  <a:srgbClr val="FF0000"/>
                </a:solidFill>
              </a:rPr>
              <a:t>професійного спрямування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>
          <a:xfrm>
            <a:off x="899592" y="4293096"/>
            <a:ext cx="3312368" cy="136815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uk-UA" altLang="ru-RU" sz="1800" b="1" i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Участь у ярмарку 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uk-UA" altLang="ru-RU" sz="1800" b="1" i="1" dirty="0" err="1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“Професія</a:t>
            </a:r>
            <a:r>
              <a:rPr lang="uk-UA" altLang="ru-RU" sz="1800" b="1" i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– сьогодні, 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uk-UA" altLang="ru-RU" sz="1800" b="1" i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кар`єра – завтра,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uk-UA" altLang="ru-RU" sz="1800" b="1" i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успіх – </a:t>
            </a:r>
            <a:r>
              <a:rPr lang="uk-UA" altLang="ru-RU" sz="1800" b="1" i="1" dirty="0" err="1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завжди”</a:t>
            </a:r>
            <a:endParaRPr lang="uk-UA" altLang="ru-RU" sz="1800" b="1" i="1" dirty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2290" name="Picture 2" descr="Ð¤Ð¾ÑÐ¾.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340768"/>
            <a:ext cx="3780001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292" name="Picture 4" descr="Ð¤Ð¾ÑÐ¾.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340768"/>
            <a:ext cx="3780000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9938" name="Picture 2" descr="Ð¤Ð¾ÑÐ¾. 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4077071"/>
            <a:ext cx="3780001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Tm="26942"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36319" t="19550" r="17023" b="66800"/>
          <a:stretch>
            <a:fillRect/>
          </a:stretch>
        </p:blipFill>
        <p:spPr bwMode="auto">
          <a:xfrm rot="10800000">
            <a:off x="0" y="5380675"/>
            <a:ext cx="9144000" cy="1504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772817"/>
            <a:ext cx="4320480" cy="792088"/>
          </a:xfrm>
        </p:spPr>
        <p:txBody>
          <a:bodyPr>
            <a:noAutofit/>
          </a:bodyPr>
          <a:lstStyle/>
          <a:p>
            <a:r>
              <a:rPr lang="uk-UA" sz="1800" b="1" i="1" dirty="0" smtClean="0">
                <a:solidFill>
                  <a:srgbClr val="FF0000"/>
                </a:solidFill>
                <a:effectLst/>
                <a:latin typeface="Cambria" pitchFamily="18" charset="0"/>
              </a:rPr>
              <a:t>СТЕНД</a:t>
            </a:r>
            <a:r>
              <a:rPr lang="ru-RU" sz="1800" b="1" i="1" dirty="0" smtClean="0">
                <a:solidFill>
                  <a:srgbClr val="FF0000"/>
                </a:solidFill>
                <a:effectLst/>
                <a:latin typeface="Cambria" pitchFamily="18" charset="0"/>
              </a:rPr>
              <a:t/>
            </a:r>
            <a:br>
              <a:rPr lang="ru-RU" sz="1800" b="1" i="1" dirty="0" smtClean="0">
                <a:solidFill>
                  <a:srgbClr val="FF0000"/>
                </a:solidFill>
                <a:effectLst/>
                <a:latin typeface="Cambria" pitchFamily="18" charset="0"/>
              </a:rPr>
            </a:br>
            <a:r>
              <a:rPr lang="uk-UA" sz="1800" b="1" i="1" dirty="0" smtClean="0">
                <a:solidFill>
                  <a:srgbClr val="FF0000"/>
                </a:solidFill>
                <a:effectLst/>
                <a:latin typeface="Cambria" pitchFamily="18" charset="0"/>
              </a:rPr>
              <a:t>для перевірки  елементів </a:t>
            </a:r>
            <a:r>
              <a:rPr lang="uk-UA" sz="1800" b="1" i="1" dirty="0" err="1" smtClean="0">
                <a:solidFill>
                  <a:srgbClr val="FF0000"/>
                </a:solidFill>
                <a:effectLst/>
                <a:latin typeface="Cambria" pitchFamily="18" charset="0"/>
              </a:rPr>
              <a:t>тепло-</a:t>
            </a:r>
            <a:r>
              <a:rPr lang="uk-UA" sz="1800" b="1" i="1" dirty="0" smtClean="0">
                <a:solidFill>
                  <a:srgbClr val="FF0000"/>
                </a:solidFill>
                <a:effectLst/>
                <a:latin typeface="Cambria" pitchFamily="18" charset="0"/>
              </a:rPr>
              <a:t> </a:t>
            </a:r>
            <a:br>
              <a:rPr lang="uk-UA" sz="1800" b="1" i="1" dirty="0" smtClean="0">
                <a:solidFill>
                  <a:srgbClr val="FF0000"/>
                </a:solidFill>
                <a:effectLst/>
                <a:latin typeface="Cambria" pitchFamily="18" charset="0"/>
              </a:rPr>
            </a:br>
            <a:r>
              <a:rPr lang="uk-UA" sz="1800" b="1" i="1" dirty="0" smtClean="0">
                <a:solidFill>
                  <a:srgbClr val="FF0000"/>
                </a:solidFill>
                <a:effectLst/>
                <a:latin typeface="Cambria" pitchFamily="18" charset="0"/>
              </a:rPr>
              <a:t>та водопостачання</a:t>
            </a:r>
            <a:endParaRPr lang="ru-RU" sz="1800" b="1" i="1" dirty="0">
              <a:solidFill>
                <a:srgbClr val="FF0000"/>
              </a:solidFill>
              <a:effectLst/>
              <a:latin typeface="Cambria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 l="46916" t="28918" r="11052" b="27484"/>
          <a:stretch>
            <a:fillRect/>
          </a:stretch>
        </p:blipFill>
        <p:spPr bwMode="auto">
          <a:xfrm>
            <a:off x="179512" y="2708920"/>
            <a:ext cx="4608512" cy="2688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4061" y="3501009"/>
            <a:ext cx="5109940" cy="3503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C:\Users\Юля\Desktop\НПЦ\семінари\003 (1).jpg"/>
          <p:cNvPicPr>
            <a:picLocks noChangeAspect="1" noChangeArrowheads="1"/>
          </p:cNvPicPr>
          <p:nvPr/>
        </p:nvPicPr>
        <p:blipFill>
          <a:blip r:embed="rId5" cstate="print"/>
          <a:srcRect t="8571"/>
          <a:stretch>
            <a:fillRect/>
          </a:stretch>
        </p:blipFill>
        <p:spPr bwMode="auto">
          <a:xfrm>
            <a:off x="5220072" y="1052737"/>
            <a:ext cx="3312368" cy="2271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-1908720" y="692696"/>
            <a:ext cx="8712968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Творчі роботи учнів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 advTm="26942"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36319" t="19550" r="17023" b="66800"/>
          <a:stretch>
            <a:fillRect/>
          </a:stretch>
        </p:blipFill>
        <p:spPr bwMode="auto">
          <a:xfrm rot="10800000">
            <a:off x="0" y="5380675"/>
            <a:ext cx="9144000" cy="1504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xfrm>
            <a:off x="395536" y="188640"/>
            <a:ext cx="8125859" cy="11762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ts val="3600"/>
              </a:lnSpc>
              <a:defRPr/>
            </a:pPr>
            <a:r>
              <a:rPr lang="uk-UA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Використання фондів бібліотеки, читальної зали, електронної  бібліотеки</a:t>
            </a:r>
            <a:r>
              <a:rPr kumimoji="0" lang="uk-UA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br>
              <a:rPr kumimoji="0" lang="uk-UA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uk-UA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Содержимое 9"/>
          <p:cNvPicPr>
            <a:picLocks/>
          </p:cNvPicPr>
          <p:nvPr/>
        </p:nvPicPr>
        <p:blipFill>
          <a:blip r:embed="rId3" cstate="print"/>
          <a:srcRect t="2771" b="7580"/>
          <a:stretch>
            <a:fillRect/>
          </a:stretch>
        </p:blipFill>
        <p:spPr bwMode="auto">
          <a:xfrm>
            <a:off x="395536" y="1124744"/>
            <a:ext cx="5143536" cy="25673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/>
          <p:nvPr/>
        </p:nvPicPr>
        <p:blipFill rotWithShape="1">
          <a:blip r:embed="rId4" cstate="print"/>
          <a:srcRect t="2892" b="3845"/>
          <a:stretch/>
        </p:blipFill>
        <p:spPr bwMode="auto">
          <a:xfrm>
            <a:off x="3851920" y="3645025"/>
            <a:ext cx="4857784" cy="27609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 5"/>
          <p:cNvSpPr txBox="1">
            <a:spLocks noChangeArrowheads="1"/>
          </p:cNvSpPr>
          <p:nvPr/>
        </p:nvSpPr>
        <p:spPr>
          <a:xfrm>
            <a:off x="0" y="4077072"/>
            <a:ext cx="3600400" cy="165618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uk-UA" altLang="ru-RU" sz="1800" b="1" i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Навчальні матеріали електронної бібліотеки розділу «Монтажник санітарно-технічних систем і устаткування»</a:t>
            </a:r>
          </a:p>
          <a:p>
            <a:pPr marL="0" lvl="0" indent="0" algn="ctr">
              <a:spcBef>
                <a:spcPct val="0"/>
              </a:spcBef>
              <a:buNone/>
              <a:defRPr/>
            </a:pPr>
            <a:r>
              <a:rPr lang="uk-UA" altLang="ru-RU" sz="1800" b="1" i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uk-UA" sz="1800" b="1" dirty="0" smtClean="0">
                <a:solidFill>
                  <a:schemeClr val="bg1"/>
                </a:solidFill>
              </a:rPr>
              <a:t/>
            </a:r>
            <a:br>
              <a:rPr lang="uk-UA" sz="1800" b="1" dirty="0" smtClean="0">
                <a:solidFill>
                  <a:schemeClr val="bg1"/>
                </a:solidFill>
              </a:rPr>
            </a:br>
            <a:endParaRPr lang="ru-RU" altLang="ru-RU" sz="1800" b="1" i="1" dirty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26942"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36319" t="19550" r="17023" b="66800"/>
          <a:stretch>
            <a:fillRect/>
          </a:stretch>
        </p:blipFill>
        <p:spPr bwMode="auto">
          <a:xfrm rot="10800000">
            <a:off x="0" y="5380675"/>
            <a:ext cx="9144000" cy="1504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980728"/>
            <a:ext cx="2880320" cy="36724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3429000"/>
            <a:ext cx="3192008" cy="23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980728"/>
            <a:ext cx="3264016" cy="23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Заголовок 1"/>
          <p:cNvSpPr txBox="1">
            <a:spLocks noGrp="1"/>
          </p:cNvSpPr>
          <p:nvPr>
            <p:ph type="title"/>
          </p:nvPr>
        </p:nvSpPr>
        <p:spPr>
          <a:xfrm>
            <a:off x="611560" y="332657"/>
            <a:ext cx="81258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defRPr/>
            </a:pPr>
            <a:r>
              <a:rPr lang="uk-UA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Конкурси фахової майстерності</a:t>
            </a:r>
            <a:r>
              <a:rPr kumimoji="0" lang="uk-UA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uk-UA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uk-UA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539552" y="4725144"/>
            <a:ext cx="5040560" cy="151216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uk-UA" altLang="ru-RU" sz="1800" b="1" i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Участь у Всеукраїнському конкурсі фахової майстерності за професією </a:t>
            </a:r>
            <a:r>
              <a:rPr lang="uk-UA" altLang="ru-RU" sz="1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«Монтажник санітарно-технічних систем </a:t>
            </a:r>
          </a:p>
          <a:p>
            <a:pPr algn="ctr">
              <a:buNone/>
            </a:pPr>
            <a:r>
              <a:rPr lang="uk-UA" altLang="ru-RU" sz="1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 устаткування» (</a:t>
            </a:r>
            <a:r>
              <a:rPr lang="uk-UA" altLang="ru-RU" sz="1800" b="1" i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2018)</a:t>
            </a:r>
          </a:p>
          <a:p>
            <a:pPr marL="0" lvl="0" indent="0" algn="ctr">
              <a:spcBef>
                <a:spcPct val="0"/>
              </a:spcBef>
              <a:buNone/>
              <a:defRPr/>
            </a:pPr>
            <a:r>
              <a:rPr lang="uk-UA" altLang="ru-RU" sz="1800" b="1" i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uk-UA" sz="1800" b="1" dirty="0" smtClean="0">
                <a:solidFill>
                  <a:schemeClr val="bg1"/>
                </a:solidFill>
              </a:rPr>
              <a:t/>
            </a:r>
            <a:br>
              <a:rPr lang="uk-UA" sz="1800" b="1" dirty="0" smtClean="0">
                <a:solidFill>
                  <a:schemeClr val="bg1"/>
                </a:solidFill>
              </a:rPr>
            </a:br>
            <a:endParaRPr lang="ru-RU" altLang="ru-RU" sz="1800" b="1" i="1" dirty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26942"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36319" t="19550" r="17023" b="66800"/>
          <a:stretch>
            <a:fillRect/>
          </a:stretch>
        </p:blipFill>
        <p:spPr bwMode="auto">
          <a:xfrm rot="10800000">
            <a:off x="0" y="5380675"/>
            <a:ext cx="9144000" cy="1504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052736"/>
            <a:ext cx="3024336" cy="40324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8658" t="2886" r="10178" b="32183"/>
          <a:stretch>
            <a:fillRect/>
          </a:stretch>
        </p:blipFill>
        <p:spPr bwMode="auto">
          <a:xfrm>
            <a:off x="3923928" y="1412776"/>
            <a:ext cx="5100499" cy="30602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Заголовок 1"/>
          <p:cNvSpPr txBox="1">
            <a:spLocks noGrp="1"/>
          </p:cNvSpPr>
          <p:nvPr>
            <p:ph type="title"/>
          </p:nvPr>
        </p:nvSpPr>
        <p:spPr>
          <a:xfrm>
            <a:off x="611560" y="332657"/>
            <a:ext cx="81258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defRPr/>
            </a:pPr>
            <a:r>
              <a:rPr lang="uk-UA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Конкурси фахової майстерності</a:t>
            </a:r>
            <a:r>
              <a:rPr kumimoji="0" lang="uk-UA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uk-UA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uk-UA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>
          <a:xfrm>
            <a:off x="3203848" y="4797152"/>
            <a:ext cx="5616624" cy="172819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uk-UA" altLang="ru-RU" sz="1800" b="1" i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Участь у фіналі Всеукраїнського конкурсу фахової майстерності за професією </a:t>
            </a:r>
            <a:r>
              <a:rPr lang="uk-UA" altLang="ru-RU" sz="1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«Монтажник санітарно-технічних систем і устаткування» </a:t>
            </a:r>
            <a:r>
              <a:rPr lang="uk-UA" altLang="ru-RU" sz="1800" b="1" i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 рамках українсько-швейцарського проекту </a:t>
            </a:r>
            <a:r>
              <a:rPr lang="uk-UA" altLang="ru-RU" sz="1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altLang="ru-RU" sz="1800" b="1" i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2019) </a:t>
            </a:r>
          </a:p>
          <a:p>
            <a:pPr marL="0" lvl="0" indent="0" algn="ctr">
              <a:spcBef>
                <a:spcPct val="0"/>
              </a:spcBef>
              <a:buNone/>
              <a:defRPr/>
            </a:pPr>
            <a:r>
              <a:rPr lang="uk-UA" altLang="ru-RU" sz="1800" b="1" i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uk-UA" sz="1800" b="1" dirty="0" smtClean="0">
                <a:solidFill>
                  <a:schemeClr val="bg1"/>
                </a:solidFill>
              </a:rPr>
              <a:t/>
            </a:r>
            <a:br>
              <a:rPr lang="uk-UA" sz="1800" b="1" dirty="0" smtClean="0">
                <a:solidFill>
                  <a:schemeClr val="bg1"/>
                </a:solidFill>
              </a:rPr>
            </a:br>
            <a:endParaRPr lang="ru-RU" altLang="ru-RU" sz="1800" b="1" i="1" dirty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26942"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36319" t="19550" r="17023" b="66800"/>
          <a:stretch>
            <a:fillRect/>
          </a:stretch>
        </p:blipFill>
        <p:spPr bwMode="auto">
          <a:xfrm rot="10800000">
            <a:off x="0" y="5353291"/>
            <a:ext cx="9144000" cy="1504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755576" y="116632"/>
            <a:ext cx="792088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lnSpc>
                <a:spcPts val="4000"/>
              </a:lnSpc>
              <a:spcBef>
                <a:spcPct val="0"/>
              </a:spcBef>
              <a:defRPr/>
            </a:pPr>
            <a:r>
              <a:rPr kumimoji="0" lang="uk-UA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Співпраця  з соціальними партнерами</a:t>
            </a:r>
            <a:endParaRPr lang="uk-UA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</p:txBody>
      </p:sp>
      <p:pic>
        <p:nvPicPr>
          <p:cNvPr id="5" name="Рисунок 4" descr="Фото 1. 13.06.201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24744"/>
            <a:ext cx="3960440" cy="2736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2" descr="Фото 2. 13.06.2017"/>
          <p:cNvPicPr>
            <a:picLocks noChangeAspect="1" noChangeArrowheads="1"/>
          </p:cNvPicPr>
          <p:nvPr/>
        </p:nvPicPr>
        <p:blipFill>
          <a:blip r:embed="rId4" cstate="print"/>
          <a:srcRect t="10001" r="24992" b="7490"/>
          <a:stretch>
            <a:fillRect/>
          </a:stretch>
        </p:blipFill>
        <p:spPr bwMode="auto">
          <a:xfrm>
            <a:off x="4716016" y="2132856"/>
            <a:ext cx="3946933" cy="273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 5"/>
          <p:cNvSpPr txBox="1">
            <a:spLocks noChangeArrowheads="1"/>
          </p:cNvSpPr>
          <p:nvPr/>
        </p:nvSpPr>
        <p:spPr>
          <a:xfrm>
            <a:off x="179512" y="4365104"/>
            <a:ext cx="5040560" cy="93610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uk-UA" altLang="ru-RU" sz="1800" b="1" i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Обговорення умов договору  </a:t>
            </a:r>
          </a:p>
          <a:p>
            <a:pPr algn="ctr">
              <a:buNone/>
            </a:pPr>
            <a:r>
              <a:rPr lang="uk-UA" altLang="ru-RU" sz="1800" b="1" i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з громадською організацією </a:t>
            </a:r>
            <a:r>
              <a:rPr lang="uk-UA" altLang="ru-RU" sz="1800" b="1" i="1" dirty="0" err="1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“Гурт”</a:t>
            </a:r>
            <a:r>
              <a:rPr lang="uk-UA" sz="1800" b="1" dirty="0" smtClean="0">
                <a:solidFill>
                  <a:schemeClr val="bg1"/>
                </a:solidFill>
              </a:rPr>
              <a:t/>
            </a:r>
            <a:br>
              <a:rPr lang="uk-UA" sz="1800" b="1" dirty="0" smtClean="0">
                <a:solidFill>
                  <a:schemeClr val="bg1"/>
                </a:solidFill>
              </a:rPr>
            </a:br>
            <a:endParaRPr lang="uk-UA" altLang="ru-RU" sz="1800" b="1" i="1" dirty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26942"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36319" t="19550" r="17023" b="66800"/>
          <a:stretch>
            <a:fillRect/>
          </a:stretch>
        </p:blipFill>
        <p:spPr bwMode="auto">
          <a:xfrm rot="10800000">
            <a:off x="0" y="5380675"/>
            <a:ext cx="9144000" cy="1504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224136"/>
          </a:xfrm>
        </p:spPr>
        <p:txBody>
          <a:bodyPr>
            <a:normAutofit/>
          </a:bodyPr>
          <a:lstStyle/>
          <a:p>
            <a:pPr>
              <a:lnSpc>
                <a:spcPts val="3600"/>
              </a:lnSpc>
            </a:pPr>
            <a:r>
              <a:rPr lang="uk-UA" sz="3600" b="1" dirty="0" smtClean="0">
                <a:solidFill>
                  <a:srgbClr val="FF0000"/>
                </a:solidFill>
                <a:latin typeface="+mn-lt"/>
              </a:rPr>
              <a:t>Матеріально-технічна база </a:t>
            </a:r>
            <a:br>
              <a:rPr lang="uk-UA" sz="3600" b="1" dirty="0" smtClean="0">
                <a:solidFill>
                  <a:srgbClr val="FF0000"/>
                </a:solidFill>
                <a:latin typeface="+mn-lt"/>
              </a:rPr>
            </a:br>
            <a:r>
              <a:rPr lang="uk-UA" sz="3600" b="1" dirty="0" smtClean="0">
                <a:solidFill>
                  <a:srgbClr val="FF0000"/>
                </a:solidFill>
                <a:latin typeface="+mn-lt"/>
              </a:rPr>
              <a:t>навчально-практичного центру</a:t>
            </a:r>
            <a:endParaRPr lang="ru-RU" sz="36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887" t="2653" r="5660" b="9799"/>
          <a:stretch>
            <a:fillRect/>
          </a:stretch>
        </p:blipFill>
        <p:spPr bwMode="auto">
          <a:xfrm>
            <a:off x="4499992" y="4005064"/>
            <a:ext cx="3848727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l="4118" t="5795" r="7327" b="10178"/>
          <a:stretch>
            <a:fillRect/>
          </a:stretch>
        </p:blipFill>
        <p:spPr bwMode="auto">
          <a:xfrm>
            <a:off x="323528" y="1340768"/>
            <a:ext cx="3843737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2" descr="\\Metod\metod\ЕЛ-1\Фото\0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340768"/>
            <a:ext cx="3888003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 5"/>
          <p:cNvSpPr txBox="1">
            <a:spLocks noChangeArrowheads="1"/>
          </p:cNvSpPr>
          <p:nvPr/>
        </p:nvSpPr>
        <p:spPr>
          <a:xfrm>
            <a:off x="899592" y="4077072"/>
            <a:ext cx="3312368" cy="86409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uk-UA" altLang="ru-RU" sz="1800" b="1" i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Кабінет</a:t>
            </a:r>
            <a:r>
              <a:rPr lang="uk-UA" altLang="ru-RU" sz="2400" b="1" i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lang="uk-UA" altLang="ru-RU" sz="2400" b="1" i="1" dirty="0" smtClean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uk-UA" altLang="ru-RU" sz="1800" b="1" i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спецдисциплін</a:t>
            </a:r>
            <a:endParaRPr lang="ru-RU" altLang="ru-RU" sz="1800" b="1" i="1" dirty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26942"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2060848"/>
            <a:ext cx="3893416" cy="27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24744"/>
            <a:ext cx="4158000" cy="27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55576" y="116632"/>
            <a:ext cx="792088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lnSpc>
                <a:spcPts val="4000"/>
              </a:lnSpc>
              <a:spcBef>
                <a:spcPct val="0"/>
              </a:spcBef>
              <a:defRPr/>
            </a:pPr>
            <a:r>
              <a:rPr kumimoji="0" lang="uk-UA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Співпраця  з соціальними партнерами</a:t>
            </a:r>
            <a:endParaRPr lang="uk-UA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 bwMode="gray">
          <a:xfrm>
            <a:off x="5292080" y="5085184"/>
            <a:ext cx="3168922" cy="1033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altLang="ru-RU" b="1" i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ПАТ </a:t>
            </a:r>
            <a:r>
              <a:rPr lang="uk-UA" altLang="ru-RU" b="1" i="1" dirty="0" err="1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“Роменський</a:t>
            </a:r>
            <a:r>
              <a:rPr lang="uk-UA" altLang="ru-RU" b="1" i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завод </a:t>
            </a:r>
            <a:r>
              <a:rPr lang="uk-UA" altLang="ru-RU" b="1" i="1" dirty="0" err="1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“Тракторозапчастина”</a:t>
            </a:r>
            <a:endParaRPr lang="uk-UA" altLang="ru-RU" b="1" i="1" dirty="0" smtClean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 bwMode="gray">
          <a:xfrm>
            <a:off x="323528" y="4149080"/>
            <a:ext cx="4214810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uk-UA" altLang="ru-RU" b="1" i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ТОВ </a:t>
            </a:r>
            <a:r>
              <a:rPr lang="uk-UA" altLang="ru-RU" b="1" i="1" dirty="0" err="1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“Завод</a:t>
            </a:r>
            <a:r>
              <a:rPr lang="uk-UA" altLang="ru-RU" b="1" i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uk-UA" altLang="ru-RU" b="1" i="1" dirty="0" err="1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Кобзаренка”</a:t>
            </a:r>
            <a:endParaRPr lang="uk-UA" altLang="ru-RU" b="1" i="1" dirty="0" smtClean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26942"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36319" t="19550" r="17023" b="66800"/>
          <a:stretch>
            <a:fillRect/>
          </a:stretch>
        </p:blipFill>
        <p:spPr bwMode="auto">
          <a:xfrm rot="10800000">
            <a:off x="0" y="5380675"/>
            <a:ext cx="9144000" cy="1504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1" y="1412776"/>
            <a:ext cx="3342857" cy="23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5" name="Picture 7" descr="Ð¤Ð¾ÑÐ¾ 4. 08.02.20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3861048"/>
            <a:ext cx="3342856" cy="23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9" name="Picture 11" descr="Ð¤Ð¾ÑÐ¾ 10. 15.05.20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70" y="1412776"/>
            <a:ext cx="3509999" cy="23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755576" y="332656"/>
            <a:ext cx="792088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lnSpc>
                <a:spcPts val="4000"/>
              </a:lnSpc>
              <a:spcBef>
                <a:spcPct val="0"/>
              </a:spcBef>
              <a:defRPr/>
            </a:pPr>
            <a:r>
              <a:rPr kumimoji="0" lang="uk-UA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Співпраця  з соціальними партнерами</a:t>
            </a:r>
            <a:endParaRPr lang="uk-UA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 bwMode="gray">
          <a:xfrm>
            <a:off x="323528" y="4221088"/>
            <a:ext cx="4214810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uk-UA" altLang="ru-RU" b="1" i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Зустріч із представниками влади, роботодавцями</a:t>
            </a:r>
          </a:p>
        </p:txBody>
      </p:sp>
    </p:spTree>
  </p:cSld>
  <p:clrMapOvr>
    <a:masterClrMapping/>
  </p:clrMapOvr>
  <p:transition spd="slow" advTm="26942"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36319" t="19550" r="17023" b="66800"/>
          <a:stretch>
            <a:fillRect/>
          </a:stretch>
        </p:blipFill>
        <p:spPr bwMode="auto">
          <a:xfrm rot="10800000">
            <a:off x="0" y="5380675"/>
            <a:ext cx="9144000" cy="1504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Ð¤Ð¾ÑÐ¾ 1. 22.03.20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052736"/>
            <a:ext cx="3342853" cy="23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1" y="1052736"/>
            <a:ext cx="2686555" cy="2376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01" name="Picture 5" descr="Ð¤Ð¾ÑÐ¾. 15.10.201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645024"/>
            <a:ext cx="3509999" cy="23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755576" y="332656"/>
            <a:ext cx="792088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lnSpc>
                <a:spcPts val="4000"/>
              </a:lnSpc>
              <a:spcBef>
                <a:spcPct val="0"/>
              </a:spcBef>
              <a:defRPr/>
            </a:pPr>
            <a:r>
              <a:rPr kumimoji="0" lang="uk-UA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Співпраця  з соціальними партнерами</a:t>
            </a:r>
            <a:endParaRPr lang="uk-UA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 bwMode="gray">
          <a:xfrm>
            <a:off x="395536" y="4077072"/>
            <a:ext cx="396044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uk-UA" altLang="ru-RU" b="1" i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Співпраця з навчальними закладами,</a:t>
            </a:r>
          </a:p>
          <a:p>
            <a:pPr marL="342900" marR="0" lvl="0" indent="-342900" algn="ctr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uk-UA" altLang="ru-RU" b="1" i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центром зайнятості</a:t>
            </a:r>
          </a:p>
        </p:txBody>
      </p:sp>
    </p:spTree>
  </p:cSld>
  <p:clrMapOvr>
    <a:masterClrMapping/>
  </p:clrMapOvr>
  <p:transition spd="slow" advTm="26942"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36319" t="19550" r="17023" b="66800"/>
          <a:stretch>
            <a:fillRect/>
          </a:stretch>
        </p:blipFill>
        <p:spPr bwMode="auto">
          <a:xfrm rot="10800000">
            <a:off x="0" y="5380675"/>
            <a:ext cx="9144000" cy="1504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5" y="476673"/>
            <a:ext cx="8462764" cy="5616623"/>
          </a:xfrm>
        </p:spPr>
        <p:txBody>
          <a:bodyPr>
            <a:noAutofit/>
          </a:bodyPr>
          <a:lstStyle/>
          <a:p>
            <a:pPr indent="342900" algn="just">
              <a:lnSpc>
                <a:spcPct val="100000"/>
              </a:lnSpc>
              <a:buNone/>
            </a:pPr>
            <a:r>
              <a:rPr lang="uk-UA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Навчально-практичний центр із підготовки монтажників санітарно-технічних систем і устаткування на базі ДПТНЗ </a:t>
            </a:r>
            <a:r>
              <a:rPr lang="uk-UA" sz="3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“Роменське</a:t>
            </a:r>
            <a:r>
              <a:rPr lang="uk-UA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ВПУ” надає можливість для майбутніх спеціалістів здобути якісні знання та практичні навички у роботі з сучасними високоякісними </a:t>
            </a:r>
            <a:r>
              <a:rPr lang="uk-UA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матеріалами,   опанувати</a:t>
            </a:r>
            <a:endParaRPr lang="ru-RU" sz="3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>
              <a:lnSpc>
                <a:spcPct val="100000"/>
              </a:lnSpc>
              <a:buNone/>
            </a:pPr>
            <a:endParaRPr lang="ru-RU" sz="3000" dirty="0"/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467544" y="3645025"/>
            <a:ext cx="4464496" cy="22322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just" defTabSz="685800">
              <a:spcBef>
                <a:spcPts val="750"/>
              </a:spcBef>
            </a:pPr>
            <a:r>
              <a:rPr lang="uk-UA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нові технології, бути конкурентними на ринку праці та відповідати вимогам сучасності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14096" t="18165"/>
          <a:stretch>
            <a:fillRect/>
          </a:stretch>
        </p:blipFill>
        <p:spPr bwMode="auto">
          <a:xfrm>
            <a:off x="4932040" y="3284984"/>
            <a:ext cx="3744416" cy="2592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Tm="26942"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36319" t="19550" r="17023" b="66800"/>
          <a:stretch>
            <a:fillRect/>
          </a:stretch>
        </p:blipFill>
        <p:spPr bwMode="auto">
          <a:xfrm rot="10800000">
            <a:off x="0" y="5380675"/>
            <a:ext cx="9144000" cy="1504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xfrm>
            <a:off x="1691680" y="908721"/>
            <a:ext cx="5832648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uk-UA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Дякую за увагу!</a:t>
            </a:r>
            <a:r>
              <a:rPr kumimoji="0" lang="uk-UA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uk-UA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uk-UA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331640" y="4509121"/>
            <a:ext cx="7416824" cy="15841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uk-UA" sz="1800" b="1" dirty="0" smtClean="0">
                <a:latin typeface="+mn-lt"/>
              </a:rPr>
              <a:t>АДРЕСА:    42000, Сумська обл., </a:t>
            </a:r>
            <a:r>
              <a:rPr lang="uk-UA" sz="1800" b="1" dirty="0" err="1" smtClean="0">
                <a:latin typeface="+mn-lt"/>
              </a:rPr>
              <a:t>м.Ромни</a:t>
            </a:r>
            <a:r>
              <a:rPr lang="uk-UA" sz="1800" b="1" dirty="0" smtClean="0">
                <a:latin typeface="+mn-lt"/>
              </a:rPr>
              <a:t>, вул. </a:t>
            </a:r>
            <a:r>
              <a:rPr lang="uk-UA" sz="1800" b="1" dirty="0" err="1" smtClean="0">
                <a:latin typeface="+mn-lt"/>
              </a:rPr>
              <a:t>Коржівська</a:t>
            </a:r>
            <a:r>
              <a:rPr lang="uk-UA" sz="1800" b="1" dirty="0" smtClean="0">
                <a:latin typeface="+mn-lt"/>
              </a:rPr>
              <a:t>,44</a:t>
            </a:r>
          </a:p>
          <a:p>
            <a:pPr>
              <a:defRPr/>
            </a:pPr>
            <a:r>
              <a:rPr lang="uk-UA" sz="1800" b="1" dirty="0" smtClean="0">
                <a:latin typeface="+mn-lt"/>
              </a:rPr>
              <a:t>                     Контактні телефони: (05448) 5-19-67; факс: (05448) 5-12-71</a:t>
            </a:r>
          </a:p>
          <a:p>
            <a:pPr>
              <a:defRPr/>
            </a:pPr>
            <a:r>
              <a:rPr lang="uk-UA" sz="1800" b="1" dirty="0" smtClean="0">
                <a:latin typeface="+mn-lt"/>
              </a:rPr>
              <a:t>                     </a:t>
            </a:r>
            <a:r>
              <a:rPr lang="uk-UA" sz="1800" b="1" dirty="0" err="1" smtClean="0">
                <a:latin typeface="+mn-lt"/>
              </a:rPr>
              <a:t>website</a:t>
            </a:r>
            <a:r>
              <a:rPr lang="uk-UA" sz="1800" b="1" dirty="0" smtClean="0">
                <a:latin typeface="+mn-lt"/>
              </a:rPr>
              <a:t>: http://romnyvpu.com.ua</a:t>
            </a:r>
          </a:p>
          <a:p>
            <a:pPr>
              <a:defRPr/>
            </a:pPr>
            <a:r>
              <a:rPr lang="uk-UA" sz="1800" b="1" dirty="0" smtClean="0">
                <a:latin typeface="+mn-lt"/>
              </a:rPr>
              <a:t>                     </a:t>
            </a:r>
            <a:r>
              <a:rPr lang="uk-UA" sz="1800" b="1" dirty="0" err="1" smtClean="0">
                <a:latin typeface="+mn-lt"/>
              </a:rPr>
              <a:t>email</a:t>
            </a:r>
            <a:r>
              <a:rPr lang="uk-UA" sz="1800" b="1" dirty="0" smtClean="0">
                <a:latin typeface="+mn-lt"/>
              </a:rPr>
              <a:t>: vpu14@</a:t>
            </a:r>
            <a:r>
              <a:rPr lang="uk-UA" sz="1800" b="1" dirty="0" err="1" smtClean="0">
                <a:latin typeface="+mn-lt"/>
              </a:rPr>
              <a:t>ukr.net</a:t>
            </a:r>
            <a:endParaRPr lang="uk-UA" sz="1200" b="1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lum bright="10000" contrast="20000"/>
          </a:blip>
          <a:srcRect b="10989"/>
          <a:stretch>
            <a:fillRect/>
          </a:stretch>
        </p:blipFill>
        <p:spPr bwMode="auto">
          <a:xfrm>
            <a:off x="1979712" y="1556793"/>
            <a:ext cx="5400600" cy="32047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505910767"/>
      </p:ext>
    </p:extLst>
  </p:cSld>
  <p:clrMapOvr>
    <a:masterClrMapping/>
  </p:clrMapOvr>
  <p:transition spd="slow" advTm="26942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36319" t="19550" r="17023" b="66800"/>
          <a:stretch>
            <a:fillRect/>
          </a:stretch>
        </p:blipFill>
        <p:spPr bwMode="auto">
          <a:xfrm rot="10800000">
            <a:off x="0" y="5380675"/>
            <a:ext cx="9144000" cy="1504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340768"/>
            <a:ext cx="3780001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02" name="Picture 6" descr="C:\Users\Юля\Desktop\НПЦ\НПЦ 08.05\DSC_00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340768"/>
            <a:ext cx="3780000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 descr="Ð¤Ð¾ÑÐ¾. 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4077072"/>
            <a:ext cx="3780000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 l="46659" t="18900" r="16723" b="73750"/>
          <a:stretch>
            <a:fillRect/>
          </a:stretch>
        </p:blipFill>
        <p:spPr bwMode="auto">
          <a:xfrm>
            <a:off x="10764688" y="6093297"/>
            <a:ext cx="4464496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323528" y="4293096"/>
            <a:ext cx="4176464" cy="108012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uk-UA" altLang="ru-RU" sz="1800" b="1" i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Майстерня 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uk-UA" altLang="ru-RU" sz="1800" b="1" i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монтажників санітарно-технічних систем і устаткування</a:t>
            </a:r>
            <a:endParaRPr lang="ru-RU" altLang="ru-RU" sz="1800" b="1" i="1" dirty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224136"/>
          </a:xfrm>
        </p:spPr>
        <p:txBody>
          <a:bodyPr>
            <a:normAutofit/>
          </a:bodyPr>
          <a:lstStyle/>
          <a:p>
            <a:pPr>
              <a:lnSpc>
                <a:spcPts val="3600"/>
              </a:lnSpc>
            </a:pPr>
            <a:r>
              <a:rPr lang="uk-UA" sz="3600" b="1" dirty="0" smtClean="0">
                <a:solidFill>
                  <a:srgbClr val="FF0000"/>
                </a:solidFill>
                <a:latin typeface="+mn-lt"/>
              </a:rPr>
              <a:t>Матеріально-технічна база </a:t>
            </a:r>
            <a:br>
              <a:rPr lang="uk-UA" sz="3600" b="1" dirty="0" smtClean="0">
                <a:solidFill>
                  <a:srgbClr val="FF0000"/>
                </a:solidFill>
                <a:latin typeface="+mn-lt"/>
              </a:rPr>
            </a:br>
            <a:r>
              <a:rPr lang="uk-UA" sz="3600" b="1" dirty="0" smtClean="0">
                <a:solidFill>
                  <a:srgbClr val="FF0000"/>
                </a:solidFill>
                <a:latin typeface="+mn-lt"/>
              </a:rPr>
              <a:t>навчально-практичного центру</a:t>
            </a:r>
            <a:endParaRPr lang="ru-RU" sz="36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ransition spd="slow" advTm="26942"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36319" t="19550" r="17023" b="66800"/>
          <a:stretch>
            <a:fillRect/>
          </a:stretch>
        </p:blipFill>
        <p:spPr bwMode="auto">
          <a:xfrm rot="10800000">
            <a:off x="0" y="5380675"/>
            <a:ext cx="9144000" cy="1504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Users\Юля\Desktop\НПЦ\НПЦ 08.05\DSC_00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933056"/>
            <a:ext cx="3780001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 descr="C:\Users\Юля\Desktop\НПЦ\НПЦ 08.05\DSC_00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268760"/>
            <a:ext cx="3780000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C:\Users\Юля\Desktop\НПЦ\НПЦ 08.05\DSC_01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1268760"/>
            <a:ext cx="3780000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224000"/>
          </a:xfrm>
        </p:spPr>
        <p:txBody>
          <a:bodyPr>
            <a:normAutofit/>
          </a:bodyPr>
          <a:lstStyle/>
          <a:p>
            <a:pPr>
              <a:lnSpc>
                <a:spcPts val="3600"/>
              </a:lnSpc>
            </a:pPr>
            <a:r>
              <a:rPr lang="uk-UA" sz="3600" b="1" dirty="0" smtClean="0">
                <a:solidFill>
                  <a:srgbClr val="FF0000"/>
                </a:solidFill>
                <a:latin typeface="+mn-lt"/>
              </a:rPr>
              <a:t>Матеріально-технічна база </a:t>
            </a:r>
            <a:br>
              <a:rPr lang="uk-UA" sz="3600" b="1" dirty="0" smtClean="0">
                <a:solidFill>
                  <a:srgbClr val="FF0000"/>
                </a:solidFill>
                <a:latin typeface="+mn-lt"/>
              </a:rPr>
            </a:br>
            <a:r>
              <a:rPr lang="uk-UA" sz="3600" b="1" dirty="0" smtClean="0">
                <a:solidFill>
                  <a:srgbClr val="FF0000"/>
                </a:solidFill>
                <a:latin typeface="+mn-lt"/>
              </a:rPr>
              <a:t>навчально-практичного центру</a:t>
            </a:r>
            <a:endParaRPr lang="ru-RU" sz="3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>
          <a:xfrm>
            <a:off x="467544" y="4221088"/>
            <a:ext cx="3960440" cy="11521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uk-UA" altLang="ru-RU" sz="1800" b="1" i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Облаштування робочих місць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uk-UA" altLang="ru-RU" sz="1800" b="1" i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учнів у майстерні </a:t>
            </a:r>
            <a:r>
              <a:rPr lang="uk-UA" altLang="ru-RU" sz="1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монтажників санітарно-технічних систем 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uk-UA" altLang="ru-RU" sz="1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 устаткування</a:t>
            </a:r>
            <a:endParaRPr lang="ru-RU" altLang="ru-RU" sz="18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ru-RU" altLang="ru-RU" sz="1800" b="1" i="1" dirty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26942"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36319" t="19550" r="17023" b="66800"/>
          <a:stretch>
            <a:fillRect/>
          </a:stretch>
        </p:blipFill>
        <p:spPr bwMode="auto">
          <a:xfrm rot="10800000">
            <a:off x="0" y="5380675"/>
            <a:ext cx="9144000" cy="1504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864096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solidFill>
                  <a:srgbClr val="FF0000"/>
                </a:solidFill>
              </a:rPr>
              <a:t>Надання освітніх послуг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/>
          <a:srcRect l="4747" t="8137" r="4384" b="5402"/>
          <a:stretch>
            <a:fillRect/>
          </a:stretch>
        </p:blipFill>
        <p:spPr bwMode="auto">
          <a:xfrm>
            <a:off x="251520" y="1052736"/>
            <a:ext cx="4224069" cy="27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 l="1170" t="8773"/>
          <a:stretch>
            <a:fillRect/>
          </a:stretch>
        </p:blipFill>
        <p:spPr bwMode="auto">
          <a:xfrm>
            <a:off x="4644008" y="2924944"/>
            <a:ext cx="4178279" cy="27704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467544" y="4149080"/>
            <a:ext cx="3960440" cy="11521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uk-UA" altLang="ru-RU" sz="1800" b="1" i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Навчання слухачів 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uk-UA" altLang="ru-RU" sz="1800" b="1" i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за професією </a:t>
            </a:r>
            <a:r>
              <a:rPr lang="uk-UA" altLang="ru-RU" sz="1800" b="1" i="1" dirty="0" err="1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“</a:t>
            </a:r>
            <a:r>
              <a:rPr lang="uk-UA" altLang="ru-RU" sz="1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Монтажник</a:t>
            </a:r>
            <a:endParaRPr lang="uk-UA" altLang="ru-RU" sz="18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uk-UA" altLang="ru-RU" sz="1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санітарно-технічних систем 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uk-UA" altLang="ru-RU" sz="1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 </a:t>
            </a:r>
            <a:r>
              <a:rPr lang="uk-UA" altLang="ru-RU" sz="1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устаткування</a:t>
            </a:r>
            <a:r>
              <a:rPr lang="uk-UA" altLang="ru-RU" sz="1800" b="1" i="1" dirty="0" err="1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”</a:t>
            </a:r>
            <a:endParaRPr lang="ru-RU" altLang="ru-RU" sz="1800" b="1" i="1" dirty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26942"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36319" t="19550" r="17023" b="66800"/>
          <a:stretch>
            <a:fillRect/>
          </a:stretch>
        </p:blipFill>
        <p:spPr bwMode="auto">
          <a:xfrm rot="10800000">
            <a:off x="0" y="5380675"/>
            <a:ext cx="9144000" cy="1504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Юля\Desktop\НПЦ\Послуги\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908720"/>
            <a:ext cx="3598813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1" name="Picture 3" descr="C:\Users\Юля\Desktop\НПЦ\Послуги\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3573016"/>
            <a:ext cx="2044894" cy="29203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036496" cy="792088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solidFill>
                  <a:srgbClr val="FF0000"/>
                </a:solidFill>
              </a:rPr>
              <a:t>Надання виробничих послуг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C:\Users\Юля\Desktop\НПЦ\Послуги\007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908720"/>
            <a:ext cx="3598815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 5"/>
          <p:cNvSpPr txBox="1">
            <a:spLocks noChangeArrowheads="1"/>
          </p:cNvSpPr>
          <p:nvPr/>
        </p:nvSpPr>
        <p:spPr>
          <a:xfrm>
            <a:off x="971600" y="4221088"/>
            <a:ext cx="3960440" cy="72008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uk-UA" altLang="ru-RU" sz="1800" b="1" i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Виконання санітарно-технічних робіт для замовників </a:t>
            </a:r>
            <a:endParaRPr lang="ru-RU" altLang="ru-RU" sz="1800" b="1" i="1" dirty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26942"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36319" t="19550" r="17023" b="66800"/>
          <a:stretch>
            <a:fillRect/>
          </a:stretch>
        </p:blipFill>
        <p:spPr bwMode="auto">
          <a:xfrm rot="10800000">
            <a:off x="0" y="5380675"/>
            <a:ext cx="9144000" cy="1504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124744"/>
            <a:ext cx="3782296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789040"/>
            <a:ext cx="3780000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1124744"/>
            <a:ext cx="3780000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0" y="116632"/>
            <a:ext cx="91440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Навчально-виробнича діяльність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>
          <a:xfrm>
            <a:off x="539552" y="4149080"/>
            <a:ext cx="3960440" cy="64807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uk-UA" altLang="ru-RU" sz="1800" b="1" i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Уроки виробничого </a:t>
            </a:r>
          </a:p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uk-UA" altLang="ru-RU" sz="1800" b="1" i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навчання в майстерні</a:t>
            </a:r>
            <a:endParaRPr lang="ru-RU" altLang="ru-RU" sz="1800" b="1" i="1" dirty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26942"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36319" t="19550" r="17023" b="66800"/>
          <a:stretch>
            <a:fillRect/>
          </a:stretch>
        </p:blipFill>
        <p:spPr bwMode="auto">
          <a:xfrm rot="10800000">
            <a:off x="0" y="5380675"/>
            <a:ext cx="9144000" cy="1504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Picture 10" descr="Ð¤Ð¾ÑÐ¾.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980728"/>
            <a:ext cx="3779999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861048"/>
            <a:ext cx="3780000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8" descr="Ð¤Ð¾ÑÐ¾ 27. 15.05.20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980728"/>
            <a:ext cx="3780001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0" y="116632"/>
            <a:ext cx="91440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Навчально-виробнича діяльність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Rectangle 5"/>
          <p:cNvSpPr txBox="1">
            <a:spLocks noChangeArrowheads="1"/>
          </p:cNvSpPr>
          <p:nvPr/>
        </p:nvSpPr>
        <p:spPr>
          <a:xfrm>
            <a:off x="395536" y="4149080"/>
            <a:ext cx="3960440" cy="86409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uk-UA" altLang="ru-RU" sz="1800" b="1" i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Виконання навчально-виробничих робіт на уроках виробничого навчання у майстерні</a:t>
            </a:r>
            <a:endParaRPr lang="ru-RU" altLang="ru-RU" sz="1800" b="1" i="1" dirty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26942"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36319" t="19550" r="17023" b="66800"/>
          <a:stretch>
            <a:fillRect/>
          </a:stretch>
        </p:blipFill>
        <p:spPr bwMode="auto">
          <a:xfrm rot="10800000">
            <a:off x="0" y="5380675"/>
            <a:ext cx="9144000" cy="1504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Ð¤Ð¾ÑÐ¾.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717032"/>
            <a:ext cx="3672407" cy="2448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 descr="Ð¤Ð¾ÑÐ¾.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992990"/>
            <a:ext cx="3654016" cy="24360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8" descr="Ð¤Ð¾ÑÐ¾. 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980729"/>
            <a:ext cx="3600400" cy="2400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0" y="44624"/>
            <a:ext cx="91440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Навчально-виробнича діяльність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539552" y="4149080"/>
            <a:ext cx="3960440" cy="86409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uk-UA" altLang="ru-RU" sz="1800" b="1" i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Виконання навчально-виробничих робіт на уроках виробничого навчання у майстерні</a:t>
            </a:r>
            <a:endParaRPr lang="ru-RU" altLang="ru-RU" sz="1800" b="1" i="1" dirty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26942">
    <p:random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4aec1478d473574f99a70b4c2793af5d4ab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2417</TotalTime>
  <Words>371</Words>
  <Application>Microsoft Office PowerPoint</Application>
  <PresentationFormat>Экран (4:3)</PresentationFormat>
  <Paragraphs>74</Paragraphs>
  <Slides>24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Слайд 1</vt:lpstr>
      <vt:lpstr>Матеріально-технічна база  навчально-практичного центру</vt:lpstr>
      <vt:lpstr>Матеріально-технічна база  навчально-практичного центру</vt:lpstr>
      <vt:lpstr>Матеріально-технічна база  навчально-практичного центру</vt:lpstr>
      <vt:lpstr>Надання освітніх послуг</vt:lpstr>
      <vt:lpstr>Надання виробничих послуг</vt:lpstr>
      <vt:lpstr>Слайд 7</vt:lpstr>
      <vt:lpstr>Слайд 8</vt:lpstr>
      <vt:lpstr>Слайд 9</vt:lpstr>
      <vt:lpstr>Участь у заходах професійного спрямування</vt:lpstr>
      <vt:lpstr>Проведення заходів  професійного спрямування</vt:lpstr>
      <vt:lpstr>Проведення заходів  професійного спрямування</vt:lpstr>
      <vt:lpstr>Проведення заходів  професійного спрямування</vt:lpstr>
      <vt:lpstr>Проведення заходів  професійного спрямування</vt:lpstr>
      <vt:lpstr>СТЕНД для перевірки  елементів тепло-  та водопостачання</vt:lpstr>
      <vt:lpstr>Використання фондів бібліотеки, читальної зали, електронної  бібліотеки  </vt:lpstr>
      <vt:lpstr>Конкурси фахової майстерності </vt:lpstr>
      <vt:lpstr>Конкурси фахової майстерності </vt:lpstr>
      <vt:lpstr>Слайд 19</vt:lpstr>
      <vt:lpstr>Слайд 20</vt:lpstr>
      <vt:lpstr>Слайд 21</vt:lpstr>
      <vt:lpstr>Слайд 22</vt:lpstr>
      <vt:lpstr>Слайд 23</vt:lpstr>
      <vt:lpstr>Дякую за увагу! 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Противоборство и объединение</dc:title>
  <dc:creator>obstinate</dc:creator>
  <dc:description>Шаблон презентации с сайта https://presentation-creation.ru/</dc:description>
  <cp:lastModifiedBy>User</cp:lastModifiedBy>
  <cp:revision>642</cp:revision>
  <dcterms:created xsi:type="dcterms:W3CDTF">2018-02-25T09:09:03Z</dcterms:created>
  <dcterms:modified xsi:type="dcterms:W3CDTF">2019-06-11T06:50:40Z</dcterms:modified>
</cp:coreProperties>
</file>