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5" r:id="rId3"/>
    <p:sldId id="318" r:id="rId4"/>
    <p:sldId id="323" r:id="rId5"/>
    <p:sldId id="314" r:id="rId6"/>
    <p:sldId id="316" r:id="rId7"/>
    <p:sldId id="354" r:id="rId8"/>
    <p:sldId id="332" r:id="rId9"/>
    <p:sldId id="333" r:id="rId10"/>
    <p:sldId id="334" r:id="rId11"/>
    <p:sldId id="335" r:id="rId12"/>
    <p:sldId id="337" r:id="rId13"/>
    <p:sldId id="338" r:id="rId14"/>
    <p:sldId id="347" r:id="rId15"/>
    <p:sldId id="348" r:id="rId16"/>
    <p:sldId id="351" r:id="rId17"/>
    <p:sldId id="345" r:id="rId18"/>
    <p:sldId id="343" r:id="rId19"/>
    <p:sldId id="349" r:id="rId20"/>
    <p:sldId id="353" r:id="rId21"/>
    <p:sldId id="352" r:id="rId22"/>
    <p:sldId id="319" r:id="rId23"/>
    <p:sldId id="320" r:id="rId24"/>
    <p:sldId id="322" r:id="rId25"/>
    <p:sldId id="321" r:id="rId26"/>
    <p:sldId id="299" r:id="rId27"/>
    <p:sldId id="325" r:id="rId28"/>
    <p:sldId id="326" r:id="rId29"/>
    <p:sldId id="328" r:id="rId30"/>
    <p:sldId id="339" r:id="rId31"/>
    <p:sldId id="329" r:id="rId32"/>
    <p:sldId id="330" r:id="rId33"/>
    <p:sldId id="341" r:id="rId34"/>
    <p:sldId id="342" r:id="rId35"/>
    <p:sldId id="336" r:id="rId36"/>
    <p:sldId id="346" r:id="rId37"/>
    <p:sldId id="324" r:id="rId38"/>
    <p:sldId id="327" r:id="rId39"/>
    <p:sldId id="295" r:id="rId40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360" autoAdjust="0"/>
    <p:restoredTop sz="86420" autoAdjust="0"/>
  </p:normalViewPr>
  <p:slideViewPr>
    <p:cSldViewPr>
      <p:cViewPr varScale="1">
        <p:scale>
          <a:sx n="75" d="100"/>
          <a:sy n="75" d="100"/>
        </p:scale>
        <p:origin x="-132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>
        <c:manualLayout>
          <c:layoutTarget val="inner"/>
          <c:xMode val="edge"/>
          <c:yMode val="edge"/>
          <c:x val="0.15875164041994749"/>
          <c:y val="0.17610162401574797"/>
          <c:w val="0.69192027559055147"/>
          <c:h val="0.68428641732283479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Надходження спеціального фонду, в тому числі:</c:v>
                </c:pt>
              </c:strCache>
            </c:strRef>
          </c:tx>
          <c:dLbls>
            <c:dLblPos val="outEnd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1297.2</c:v>
                </c:pt>
                <c:pt idx="1">
                  <c:v>1302.9000000000001</c:v>
                </c:pt>
                <c:pt idx="2">
                  <c:v>1464.2</c:v>
                </c:pt>
              </c:numCache>
            </c:numRef>
          </c:val>
        </c:ser>
        <c:dLbls>
          <c:showVal val="1"/>
        </c:dLbls>
        <c:axId val="110533632"/>
        <c:axId val="110453504"/>
      </c:barChart>
      <c:catAx>
        <c:axId val="110533632"/>
        <c:scaling>
          <c:orientation val="minMax"/>
        </c:scaling>
        <c:axPos val="b"/>
        <c:numFmt formatCode="General" sourceLinked="1"/>
        <c:tickLblPos val="nextTo"/>
        <c:crossAx val="110453504"/>
        <c:crosses val="autoZero"/>
        <c:auto val="1"/>
        <c:lblAlgn val="ctr"/>
        <c:lblOffset val="100"/>
      </c:catAx>
      <c:valAx>
        <c:axId val="110453504"/>
        <c:scaling>
          <c:orientation val="minMax"/>
        </c:scaling>
        <c:axPos val="l"/>
        <c:majorGridlines/>
        <c:numFmt formatCode="General" sourceLinked="1"/>
        <c:tickLblPos val="nextTo"/>
        <c:crossAx val="1105336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5AF96E8F-64FB-4169-9608-01801483FDFB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14DE6E79-A2C2-45B9-9819-80861F723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6FD63A70-3D86-4575-AACD-88650BC047C5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</a:defRPr>
            </a:lvl1pPr>
          </a:lstStyle>
          <a:p>
            <a:pPr>
              <a:defRPr/>
            </a:pPr>
            <a:fld id="{AC1668EF-64D9-4F8C-83B5-1D3331694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08D8F1B-D564-4F5F-BE3B-F93D49D64E3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52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5AC078-DBDD-4E64-B6B7-F067471BA8A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4FDEA5-AFB0-4867-9D60-ED3600EC5F6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637D3C-DC24-4B2A-A7B2-EC783262473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891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77ADA6-8AFD-43B7-8D37-8707211AA05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F6C53F-B742-4E99-90EE-7BB2AB527B41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E3B841-3325-43B5-AC9E-34377E9D6A5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B7A0E4-50EE-4BC9-B962-6FCF8650F31C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2DF043-5A36-4329-8BC6-A1151CECC1C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12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4BB666-8A81-4661-BF46-768C61C3E92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31443A-B921-4187-9019-4294C00652E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5F313-4422-49F4-9579-DBDF7137D1A3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722D8-D211-42FF-94C1-DA8D7966D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2C502-D05C-46F7-99A3-0768F9A29E65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64D8B-BAB4-4F83-895D-8B0D694F0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0CBC0-AD07-479B-93E4-EE705FDA25AF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16B5-7CEF-4088-882F-84196FDC4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2E56-30A3-46DF-9E21-414169B4C70D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81AD4-F9DD-42A1-AB64-8B61CA7C9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4FD33-7B85-423F-B745-1BB838810297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AA167-E80C-46CE-9271-44192162C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28613-592F-4EF2-BF2E-D2C59B985A77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07DA7-06A2-46E1-BF17-D219BBE90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B4351-701F-4405-920C-2AAC620BFE3C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A96E4-9931-4B2E-BA12-BB71B69968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71E5C-0723-4F4C-9C97-B7743C7AF8CD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62C7E-A8ED-4200-98A8-94DABE9BCF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52317-D9D5-4532-8B79-81E26B9AE297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9A24C-E682-474B-9C19-78EB07668E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42A95-7C66-473D-9D98-2976AE7A856D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55C-B617-428A-B973-F551757A9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99-A4A1-4C28-9749-9CA68844A404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A7ED3-6FB3-457E-9EAC-B290265EB4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50C55A-385A-4FA4-B9F6-4A159025A251}" type="datetimeFigureOut">
              <a:rPr lang="ru-RU"/>
              <a:pPr>
                <a:defRPr/>
              </a:pPr>
              <a:t>27.06.2018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3F2D1C-FAC6-4C1A-92D8-C4DAA4108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35150" y="153988"/>
            <a:ext cx="6858000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Державний професійно-технічний навчальний заклад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9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“Роменське</a:t>
            </a:r>
            <a:r>
              <a:rPr lang="uk-UA" sz="29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вище професійне </a:t>
            </a:r>
            <a:r>
              <a:rPr lang="uk-UA" sz="29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училище”</a:t>
            </a:r>
            <a:endParaRPr lang="ru-RU" sz="2900" b="1" dirty="0">
              <a:solidFill>
                <a:srgbClr val="00206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5929313" y="3917950"/>
            <a:ext cx="285752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i="1" dirty="0">
              <a:solidFill>
                <a:srgbClr val="FFFF00"/>
              </a:solidFill>
              <a:latin typeface="Calibri" pitchFamily="34" charset="0"/>
            </a:endParaRPr>
          </a:p>
          <a:p>
            <a:r>
              <a:rPr lang="uk-UA" b="1" i="1" dirty="0">
                <a:solidFill>
                  <a:srgbClr val="002060"/>
                </a:solidFill>
                <a:latin typeface="Calibri" pitchFamily="34" charset="0"/>
              </a:rPr>
              <a:t>42000, Сумська обл., </a:t>
            </a:r>
            <a:r>
              <a:rPr lang="uk-UA" b="1" i="1" dirty="0" err="1">
                <a:solidFill>
                  <a:srgbClr val="002060"/>
                </a:solidFill>
                <a:latin typeface="Calibri" pitchFamily="34" charset="0"/>
              </a:rPr>
              <a:t>м.Ромни</a:t>
            </a:r>
            <a:r>
              <a:rPr lang="uk-UA" b="1" i="1" dirty="0">
                <a:solidFill>
                  <a:srgbClr val="002060"/>
                </a:solidFill>
                <a:latin typeface="Calibri" pitchFamily="34" charset="0"/>
              </a:rPr>
              <a:t>, </a:t>
            </a:r>
            <a:endParaRPr lang="uk-UA" b="1" i="1" dirty="0" smtClean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uk-UA" b="1" i="1" dirty="0" smtClean="0">
                <a:solidFill>
                  <a:srgbClr val="002060"/>
                </a:solidFill>
                <a:latin typeface="Calibri" pitchFamily="34" charset="0"/>
              </a:rPr>
              <a:t>вул</a:t>
            </a:r>
            <a:r>
              <a:rPr lang="uk-UA" b="1" i="1" dirty="0">
                <a:solidFill>
                  <a:srgbClr val="002060"/>
                </a:solidFill>
                <a:latin typeface="Calibri" pitchFamily="34" charset="0"/>
              </a:rPr>
              <a:t>. </a:t>
            </a:r>
            <a:r>
              <a:rPr lang="uk-UA" b="1" i="1" dirty="0" err="1" smtClean="0">
                <a:solidFill>
                  <a:srgbClr val="002060"/>
                </a:solidFill>
                <a:latin typeface="Calibri" pitchFamily="34" charset="0"/>
              </a:rPr>
              <a:t>Коржівська</a:t>
            </a:r>
            <a:r>
              <a:rPr lang="uk-UA" b="1" i="1" dirty="0" smtClean="0">
                <a:solidFill>
                  <a:srgbClr val="002060"/>
                </a:solidFill>
                <a:latin typeface="Calibri" pitchFamily="34" charset="0"/>
              </a:rPr>
              <a:t>,44</a:t>
            </a:r>
            <a:endParaRPr lang="uk-UA" b="1" i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5364" name="Рисунок 2"/>
          <p:cNvPicPr>
            <a:picLocks noChangeAspect="1"/>
          </p:cNvPicPr>
          <p:nvPr/>
        </p:nvPicPr>
        <p:blipFill>
          <a:blip r:embed="rId4"/>
          <a:srcRect l="35149" t="42650" r="2473" b="44749"/>
          <a:stretch>
            <a:fillRect/>
          </a:stretch>
        </p:blipFill>
        <p:spPr bwMode="auto">
          <a:xfrm>
            <a:off x="3168650" y="5238750"/>
            <a:ext cx="57277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1"/>
          <p:cNvPicPr>
            <a:picLocks noChangeAspect="1"/>
          </p:cNvPicPr>
          <p:nvPr/>
        </p:nvPicPr>
        <p:blipFill>
          <a:blip r:embed="rId5"/>
          <a:srcRect l="18848" t="40985" r="58875" b="45364"/>
          <a:stretch>
            <a:fillRect/>
          </a:stretch>
        </p:blipFill>
        <p:spPr bwMode="auto">
          <a:xfrm>
            <a:off x="1619250" y="4922838"/>
            <a:ext cx="2232025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 descr="&amp;Fcy;&amp;ocy;&amp;tcy;&amp;ocy; 1. 03.09.20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1857364"/>
            <a:ext cx="3992746" cy="2714644"/>
          </a:xfrm>
          <a:prstGeom prst="rect">
            <a:avLst/>
          </a:prstGeom>
          <a:noFill/>
          <a:ln w="635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71414"/>
            <a:ext cx="7429552" cy="1214446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Навчально-виробнича діяльність </a:t>
            </a:r>
            <a:b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</a:b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за два квартали 2018 </a:t>
            </a:r>
            <a:r>
              <a:rPr lang="uk-UA" sz="2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р</a:t>
            </a:r>
            <a:r>
              <a:rPr lang="uk-UA" sz="2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.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2071688"/>
            <a:ext cx="7543800" cy="3786187"/>
          </a:xfrm>
        </p:spPr>
        <p:txBody>
          <a:bodyPr rtlCol="0">
            <a:noAutofit/>
          </a:bodyPr>
          <a:lstStyle/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Навчально-практичний центр монтажників санітарно-технічних систем і устаткування. Майстерня монтажників санітарно-технічних систем і устаткування - </a:t>
            </a:r>
            <a:r>
              <a:rPr lang="uk-UA" sz="2000" b="1" i="1" dirty="0" smtClean="0">
                <a:solidFill>
                  <a:srgbClr val="FF0000"/>
                </a:solidFill>
              </a:rPr>
              <a:t>32265 грн. 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Лабораторія обладнання електричного зварювання плавленням, будови автомобілів, технічного обслуговування автомобілів, майстерня </a:t>
            </a:r>
            <a:r>
              <a:rPr lang="uk-UA" sz="2000" b="1" i="1" dirty="0" err="1" smtClean="0">
                <a:solidFill>
                  <a:schemeClr val="accent4">
                    <a:lumMod val="50000"/>
                  </a:schemeClr>
                </a:solidFill>
              </a:rPr>
              <a:t>електрогазозварювальна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, ремонту автомобілів  - </a:t>
            </a:r>
            <a:r>
              <a:rPr lang="uk-UA" sz="2000" b="1" i="1" dirty="0" smtClean="0">
                <a:solidFill>
                  <a:srgbClr val="FF0000"/>
                </a:solidFill>
              </a:rPr>
              <a:t>33758 грн. 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Лабораторія будівельних матеріалів, майстерня кам’яних, штукатурних робіт, лицювальників-плиточників  - </a:t>
            </a:r>
            <a:r>
              <a:rPr lang="uk-UA" sz="2000" b="1" i="1" dirty="0" smtClean="0">
                <a:solidFill>
                  <a:srgbClr val="FF0000"/>
                </a:solidFill>
              </a:rPr>
              <a:t>76601 грн.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Кухня лабораторія з дегустаційною залою з професій </a:t>
            </a:r>
            <a:r>
              <a:rPr lang="uk-UA" sz="2000" b="1" i="1" dirty="0" err="1" smtClean="0">
                <a:solidFill>
                  <a:schemeClr val="accent4">
                    <a:lumMod val="50000"/>
                  </a:schemeClr>
                </a:solidFill>
              </a:rPr>
              <a:t>“кухар”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2000" b="1" i="1" dirty="0" err="1" smtClean="0">
                <a:solidFill>
                  <a:schemeClr val="accent4">
                    <a:lumMod val="50000"/>
                  </a:schemeClr>
                </a:solidFill>
              </a:rPr>
              <a:t>“кондитер”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 №1, №2 - </a:t>
            </a:r>
            <a:r>
              <a:rPr lang="uk-UA" sz="2000" b="1" i="1" dirty="0" smtClean="0">
                <a:solidFill>
                  <a:srgbClr val="FF0000"/>
                </a:solidFill>
              </a:rPr>
              <a:t>18210 грн.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2532" name="Содержимое 2"/>
          <p:cNvSpPr txBox="1">
            <a:spLocks/>
          </p:cNvSpPr>
          <p:nvPr/>
        </p:nvSpPr>
        <p:spPr bwMode="auto">
          <a:xfrm>
            <a:off x="1143000" y="1357313"/>
            <a:ext cx="75438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r>
              <a:rPr lang="uk-UA" sz="2800" b="1" i="1">
                <a:solidFill>
                  <a:srgbClr val="FF0000"/>
                </a:solidFill>
                <a:latin typeface="Calibri" pitchFamily="34" charset="0"/>
              </a:rPr>
              <a:t>Виконання плану виробничої діяльності</a:t>
            </a:r>
            <a:endParaRPr lang="ru-RU" sz="2800" b="1" i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1357313"/>
            <a:ext cx="7543800" cy="4714875"/>
          </a:xfrm>
        </p:spPr>
        <p:txBody>
          <a:bodyPr rtlCol="0">
            <a:noAutofit/>
          </a:bodyPr>
          <a:lstStyle/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Лабораторія-навчальний магазин, лабораторія продовольчих, непродовольчих товарів, майстерня непродовольчих товарів - </a:t>
            </a:r>
            <a:r>
              <a:rPr lang="uk-UA" sz="2000" b="1" i="1" dirty="0" smtClean="0">
                <a:solidFill>
                  <a:srgbClr val="FF0000"/>
                </a:solidFill>
              </a:rPr>
              <a:t>22320 грн.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Лабораторія обладнання, матеріалознавства, конструювання та моделювання одягу, швейна  майстерня з професій </a:t>
            </a:r>
            <a:r>
              <a:rPr lang="uk-UA" sz="2000" b="1" i="1" dirty="0" err="1" smtClean="0">
                <a:solidFill>
                  <a:schemeClr val="accent4">
                    <a:lumMod val="50000"/>
                  </a:schemeClr>
                </a:solidFill>
              </a:rPr>
              <a:t>“кравець”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2000" b="1" i="1" dirty="0" err="1" smtClean="0">
                <a:solidFill>
                  <a:schemeClr val="accent4">
                    <a:lumMod val="50000"/>
                  </a:schemeClr>
                </a:solidFill>
              </a:rPr>
              <a:t>“закрійник”-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000" b="1" i="1" dirty="0" smtClean="0">
                <a:solidFill>
                  <a:srgbClr val="FF0000"/>
                </a:solidFill>
              </a:rPr>
              <a:t>19300 грн. 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Лабораторія програмного забезпечення, комп'ютерних мереж, майстерня з ремонту та обслуговування ЛОМ, монтажу радіоелектронної апаратури та приладів - </a:t>
            </a:r>
            <a:r>
              <a:rPr lang="uk-UA" sz="2000" b="1" i="1" dirty="0" smtClean="0">
                <a:solidFill>
                  <a:srgbClr val="FF0000"/>
                </a:solidFill>
              </a:rPr>
              <a:t>6380 грн.</a:t>
            </a: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b="1" i="1" dirty="0" smtClean="0">
              <a:solidFill>
                <a:srgbClr val="FF0000"/>
              </a:solidFill>
            </a:endParaRPr>
          </a:p>
          <a:p>
            <a:pPr marL="0" indent="271463"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42976" y="71414"/>
            <a:ext cx="7429552" cy="121444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800" b="1" i="1" cap="all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Навчально-виробнича діяльність </a:t>
            </a:r>
            <a:br>
              <a:rPr lang="uk-UA" sz="2800" b="1" i="1" cap="all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</a:br>
            <a:r>
              <a:rPr lang="uk-UA" sz="2800" b="1" i="1" cap="all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за два квартали 2018 </a:t>
            </a:r>
            <a:r>
              <a:rPr lang="uk-UA" sz="2800" b="1" i="1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р</a:t>
            </a:r>
            <a:r>
              <a:rPr lang="uk-UA" sz="2800" b="1" i="1" cap="all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  <a:cs typeface="+mj-cs"/>
              </a:rPr>
              <a:t>. </a:t>
            </a:r>
            <a:endParaRPr lang="ru-RU" sz="2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фото 05. 02.05.2018"/>
          <p:cNvPicPr>
            <a:picLocks noChangeAspect="1" noChangeArrowheads="1"/>
          </p:cNvPicPr>
          <p:nvPr/>
        </p:nvPicPr>
        <p:blipFill>
          <a:blip r:embed="rId3" cstate="print"/>
          <a:srcRect t="2186" r="19756" b="14498"/>
          <a:stretch>
            <a:fillRect/>
          </a:stretch>
        </p:blipFill>
        <p:spPr bwMode="auto">
          <a:xfrm>
            <a:off x="1428728" y="4357694"/>
            <a:ext cx="3145341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000625" y="4500563"/>
            <a:ext cx="3857625" cy="2143125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>
                <a:latin typeface="+mn-lt"/>
              </a:rPr>
              <a:t>Всеукраїнський</a:t>
            </a:r>
            <a:r>
              <a:rPr lang="ru-RU" sz="1600" b="1" i="1" dirty="0">
                <a:latin typeface="+mn-lt"/>
              </a:rPr>
              <a:t> конкурс </a:t>
            </a:r>
            <a:r>
              <a:rPr lang="ru-RU" sz="1600" b="1" i="1" dirty="0" err="1">
                <a:latin typeface="+mn-lt"/>
              </a:rPr>
              <a:t>фахової</a:t>
            </a:r>
            <a:r>
              <a:rPr lang="ru-RU" sz="1600" b="1" i="1" dirty="0">
                <a:latin typeface="+mn-lt"/>
              </a:rPr>
              <a:t> </a:t>
            </a:r>
            <a:r>
              <a:rPr lang="ru-RU" sz="1600" b="1" i="1" dirty="0" err="1">
                <a:latin typeface="+mn-lt"/>
              </a:rPr>
              <a:t>майстерності</a:t>
            </a:r>
            <a:r>
              <a:rPr lang="ru-RU" sz="1600" b="1" i="1" dirty="0">
                <a:latin typeface="+mn-lt"/>
              </a:rPr>
              <a:t> за </a:t>
            </a:r>
            <a:r>
              <a:rPr lang="ru-RU" sz="1600" b="1" i="1" dirty="0" err="1">
                <a:latin typeface="+mn-lt"/>
              </a:rPr>
              <a:t>професією</a:t>
            </a:r>
            <a:r>
              <a:rPr lang="ru-RU" sz="1600" b="1" i="1" dirty="0">
                <a:latin typeface="+mn-lt"/>
              </a:rPr>
              <a:t> «Монтажник </a:t>
            </a:r>
            <a:r>
              <a:rPr lang="ru-RU" sz="1600" b="1" i="1" dirty="0" err="1">
                <a:latin typeface="+mn-lt"/>
              </a:rPr>
              <a:t>санітарно-технічних</a:t>
            </a:r>
            <a:r>
              <a:rPr lang="ru-RU" sz="1600" b="1" i="1" dirty="0">
                <a:latin typeface="+mn-lt"/>
              </a:rPr>
              <a:t> систем </a:t>
            </a:r>
            <a:r>
              <a:rPr lang="ru-RU" sz="1600" b="1" i="1" dirty="0" err="1">
                <a:latin typeface="+mn-lt"/>
              </a:rPr>
              <a:t>і</a:t>
            </a:r>
            <a:r>
              <a:rPr lang="ru-RU" sz="1600" b="1" i="1" dirty="0">
                <a:latin typeface="+mn-lt"/>
              </a:rPr>
              <a:t> </a:t>
            </a:r>
            <a:r>
              <a:rPr lang="ru-RU" sz="1600" b="1" i="1" dirty="0" err="1">
                <a:latin typeface="+mn-lt"/>
              </a:rPr>
              <a:t>устаткування</a:t>
            </a:r>
            <a:r>
              <a:rPr lang="ru-RU" sz="1600" b="1" i="1" dirty="0">
                <a:latin typeface="+mn-lt"/>
              </a:rPr>
              <a:t>»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600" i="1" dirty="0">
              <a:latin typeface="+mn-lt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 err="1">
                <a:latin typeface="+mn-lt"/>
              </a:rPr>
              <a:t>Горобець</a:t>
            </a:r>
            <a:r>
              <a:rPr lang="ru-RU" sz="1600" i="1" dirty="0">
                <a:latin typeface="+mn-lt"/>
              </a:rPr>
              <a:t> Денис та Демченко Вадим, </a:t>
            </a:r>
            <a:r>
              <a:rPr lang="ru-RU" sz="1600" i="1" dirty="0" err="1">
                <a:latin typeface="+mn-lt"/>
              </a:rPr>
              <a:t>нагороджені</a:t>
            </a:r>
            <a:r>
              <a:rPr lang="ru-RU" sz="1600" i="1" dirty="0">
                <a:latin typeface="+mn-lt"/>
              </a:rPr>
              <a:t> Грамотами</a:t>
            </a:r>
            <a:endParaRPr lang="uk-UA" sz="1600" i="1" dirty="0">
              <a:latin typeface="+mn-lt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latin typeface="+mn-lt"/>
              </a:rPr>
              <a:t>Майстер в/н - Кревсун В.В.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latin typeface="+mn-lt"/>
              </a:rPr>
              <a:t>Викладач - Берко Р.В.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605" name="Прямоугольник 11"/>
          <p:cNvSpPr>
            <a:spLocks noChangeArrowheads="1"/>
          </p:cNvSpPr>
          <p:nvPr/>
        </p:nvSpPr>
        <p:spPr bwMode="auto">
          <a:xfrm>
            <a:off x="1285852" y="0"/>
            <a:ext cx="742955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Навчально-практичний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центр</a:t>
            </a:r>
          </a:p>
          <a:p>
            <a:pPr algn="ctr"/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із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підготовки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монтажників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санітарно-технічних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систем </a:t>
            </a:r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і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устаткування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на </a:t>
            </a:r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базі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ДПТНЗ «</a:t>
            </a:r>
            <a:r>
              <a:rPr lang="ru-RU" sz="2800" b="1" i="1" dirty="0" err="1">
                <a:solidFill>
                  <a:srgbClr val="FF0000"/>
                </a:solidFill>
                <a:latin typeface="Calibri" pitchFamily="34" charset="0"/>
              </a:rPr>
              <a:t>Роменське</a:t>
            </a:r>
            <a:r>
              <a:rPr lang="ru-RU" sz="2800" b="1" i="1" dirty="0">
                <a:solidFill>
                  <a:srgbClr val="FF0000"/>
                </a:solidFill>
                <a:latin typeface="Calibri" pitchFamily="34" charset="0"/>
              </a:rPr>
              <a:t> ВПУ»</a:t>
            </a:r>
          </a:p>
        </p:txBody>
      </p:sp>
      <p:pic>
        <p:nvPicPr>
          <p:cNvPr id="3081" name="Picture 9" descr="фото 10. 12.04.2018"/>
          <p:cNvPicPr>
            <a:picLocks noChangeAspect="1" noChangeArrowheads="1"/>
          </p:cNvPicPr>
          <p:nvPr/>
        </p:nvPicPr>
        <p:blipFill>
          <a:blip r:embed="rId4" cstate="print"/>
          <a:srcRect t="15528"/>
          <a:stretch>
            <a:fillRect/>
          </a:stretch>
        </p:blipFill>
        <p:spPr bwMode="auto">
          <a:xfrm>
            <a:off x="1428728" y="2000240"/>
            <a:ext cx="3286148" cy="1943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/>
          <a:srcRect l="25090" t="10172" b="14918"/>
          <a:stretch>
            <a:fillRect/>
          </a:stretch>
        </p:blipFill>
        <p:spPr bwMode="auto">
          <a:xfrm>
            <a:off x="5357818" y="2000240"/>
            <a:ext cx="3000396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 descr="Фото 18. 21.05.2018"/>
          <p:cNvPicPr>
            <a:picLocks noChangeAspect="1" noChangeArrowheads="1"/>
          </p:cNvPicPr>
          <p:nvPr/>
        </p:nvPicPr>
        <p:blipFill>
          <a:blip r:embed="rId3" cstate="print"/>
          <a:srcRect t="8824"/>
          <a:stretch>
            <a:fillRect/>
          </a:stretch>
        </p:blipFill>
        <p:spPr bwMode="auto">
          <a:xfrm>
            <a:off x="5143504" y="785794"/>
            <a:ext cx="3643339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9" name="Заголовок 1"/>
          <p:cNvSpPr>
            <a:spLocks noGrp="1"/>
          </p:cNvSpPr>
          <p:nvPr>
            <p:ph type="title"/>
          </p:nvPr>
        </p:nvSpPr>
        <p:spPr>
          <a:xfrm>
            <a:off x="1100138" y="71438"/>
            <a:ext cx="7615237" cy="571500"/>
          </a:xfrm>
        </p:spPr>
        <p:txBody>
          <a:bodyPr/>
          <a:lstStyle/>
          <a:p>
            <a:r>
              <a:rPr lang="uk-UA" sz="2400" b="1" i="1" smtClean="0">
                <a:solidFill>
                  <a:srgbClr val="FF0000"/>
                </a:solidFill>
              </a:rPr>
              <a:t>Відкриття Центру розвитку професійної кар’єри </a:t>
            </a:r>
            <a:r>
              <a:rPr lang="uk-UA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(18.05.2018)</a:t>
            </a:r>
            <a:endParaRPr lang="ru-RU" sz="2400" b="1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2" descr="Фото 13. 21.05.2018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5882" b="5882"/>
          <a:stretch>
            <a:fillRect/>
          </a:stretch>
        </p:blipFill>
        <p:spPr bwMode="auto">
          <a:xfrm>
            <a:off x="5072092" y="4000504"/>
            <a:ext cx="3643312" cy="21431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1" name="Прямоугольник 7"/>
          <p:cNvSpPr>
            <a:spLocks noChangeArrowheads="1"/>
          </p:cNvSpPr>
          <p:nvPr/>
        </p:nvSpPr>
        <p:spPr bwMode="auto">
          <a:xfrm>
            <a:off x="1000125" y="3143250"/>
            <a:ext cx="3571875" cy="5238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latin typeface="Calibri" pitchFamily="34" charset="0"/>
              </a:rPr>
              <a:t>Урочисте відкриття Центру розвитку професійної кар`єри в Роменському ВПУ</a:t>
            </a:r>
            <a:endParaRPr lang="ru-RU" sz="1400">
              <a:latin typeface="Calibri" pitchFamily="34" charset="0"/>
            </a:endParaRPr>
          </a:p>
        </p:txBody>
      </p:sp>
      <p:pic>
        <p:nvPicPr>
          <p:cNvPr id="9225" name="Picture 9" descr="Фото 9. 21.05.2018"/>
          <p:cNvPicPr>
            <a:picLocks noChangeAspect="1" noChangeArrowheads="1"/>
          </p:cNvPicPr>
          <p:nvPr/>
        </p:nvPicPr>
        <p:blipFill>
          <a:blip r:embed="rId5" cstate="print"/>
          <a:srcRect b="5102"/>
          <a:stretch>
            <a:fillRect/>
          </a:stretch>
        </p:blipFill>
        <p:spPr bwMode="auto">
          <a:xfrm>
            <a:off x="1071538" y="785794"/>
            <a:ext cx="3500462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3" name="Прямоугольник 9"/>
          <p:cNvSpPr>
            <a:spLocks noChangeArrowheads="1"/>
          </p:cNvSpPr>
          <p:nvPr/>
        </p:nvSpPr>
        <p:spPr bwMode="auto">
          <a:xfrm>
            <a:off x="4857750" y="3094038"/>
            <a:ext cx="4143375" cy="6921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 i="1">
                <a:latin typeface="Calibri" pitchFamily="34" charset="0"/>
              </a:rPr>
              <a:t>Демонстрація роботи програмно-апаратного комплексу «Мотиваційний термінал розвитку зацікавленості до професійного самовизначення»</a:t>
            </a:r>
            <a:endParaRPr lang="ru-RU" sz="1300">
              <a:latin typeface="Calibri" pitchFamily="34" charset="0"/>
            </a:endParaRPr>
          </a:p>
        </p:txBody>
      </p:sp>
      <p:pic>
        <p:nvPicPr>
          <p:cNvPr id="9229" name="Picture 13" descr="Фото 16. 21.05.2018"/>
          <p:cNvPicPr>
            <a:picLocks noChangeAspect="1" noChangeArrowheads="1"/>
          </p:cNvPicPr>
          <p:nvPr/>
        </p:nvPicPr>
        <p:blipFill>
          <a:blip r:embed="rId6" cstate="print"/>
          <a:srcRect r="13333" b="13333"/>
          <a:stretch>
            <a:fillRect/>
          </a:stretch>
        </p:blipFill>
        <p:spPr bwMode="auto">
          <a:xfrm>
            <a:off x="1142976" y="3786190"/>
            <a:ext cx="3321868" cy="2214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5" name="Прямоугольник 12"/>
          <p:cNvSpPr>
            <a:spLocks noChangeArrowheads="1"/>
          </p:cNvSpPr>
          <p:nvPr/>
        </p:nvSpPr>
        <p:spPr bwMode="auto">
          <a:xfrm>
            <a:off x="1071563" y="6072188"/>
            <a:ext cx="3571875" cy="5238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latin typeface="Calibri" pitchFamily="34" charset="0"/>
              </a:rPr>
              <a:t>Показ матеріалів, що допомагають учням у пошуку роботи</a:t>
            </a:r>
            <a:endParaRPr lang="ru-RU" sz="1400">
              <a:latin typeface="Calibri" pitchFamily="34" charset="0"/>
            </a:endParaRPr>
          </a:p>
        </p:txBody>
      </p:sp>
      <p:sp>
        <p:nvSpPr>
          <p:cNvPr id="24586" name="Прямоугольник 13"/>
          <p:cNvSpPr>
            <a:spLocks noChangeArrowheads="1"/>
          </p:cNvSpPr>
          <p:nvPr/>
        </p:nvSpPr>
        <p:spPr bwMode="auto">
          <a:xfrm>
            <a:off x="5143500" y="6215063"/>
            <a:ext cx="3571875" cy="5238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>
                <a:latin typeface="Calibri" pitchFamily="34" charset="0"/>
              </a:rPr>
              <a:t>Інформаційний куточок Центру розвитку професійної кар`єри</a:t>
            </a:r>
            <a:endParaRPr lang="ru-RU" sz="14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1571625" y="142875"/>
            <a:ext cx="6500813" cy="725488"/>
          </a:xfrm>
        </p:spPr>
        <p:txBody>
          <a:bodyPr/>
          <a:lstStyle/>
          <a:p>
            <a:r>
              <a:rPr lang="uk-UA" sz="3600" b="1" i="1" smtClean="0">
                <a:solidFill>
                  <a:srgbClr val="FF0000"/>
                </a:solidFill>
              </a:rPr>
              <a:t>Охорона праці </a:t>
            </a:r>
            <a:endParaRPr lang="ru-RU" sz="3600" b="1" i="1" smtClean="0">
              <a:solidFill>
                <a:srgbClr val="FF0000"/>
              </a:solidFill>
            </a:endParaRPr>
          </a:p>
        </p:txBody>
      </p:sp>
      <p:pic>
        <p:nvPicPr>
          <p:cNvPr id="61442" name="Picture 2" descr="фото 1. 31.03.2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928670"/>
            <a:ext cx="3571899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420" name="Прямоугольник 9"/>
          <p:cNvSpPr>
            <a:spLocks noChangeArrowheads="1"/>
          </p:cNvSpPr>
          <p:nvPr/>
        </p:nvSpPr>
        <p:spPr bwMode="auto">
          <a:xfrm>
            <a:off x="857250" y="3500438"/>
            <a:ext cx="3857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alibri" pitchFamily="34" charset="0"/>
              </a:rPr>
              <a:t>Виступ заступника директора з НВР Міщенко Н.Г. щодо законодавства України з питань охорони праці</a:t>
            </a:r>
            <a:endParaRPr lang="ru-RU">
              <a:latin typeface="Calibri" pitchFamily="34" charset="0"/>
            </a:endParaRPr>
          </a:p>
        </p:txBody>
      </p:sp>
      <p:pic>
        <p:nvPicPr>
          <p:cNvPr id="61444" name="Picture 4" descr="фото 2. 31.03.2018"/>
          <p:cNvPicPr>
            <a:picLocks noChangeAspect="1" noChangeArrowheads="1"/>
          </p:cNvPicPr>
          <p:nvPr/>
        </p:nvPicPr>
        <p:blipFill>
          <a:blip r:embed="rId4"/>
          <a:srcRect t="8333" r="6667"/>
          <a:stretch>
            <a:fillRect/>
          </a:stretch>
        </p:blipFill>
        <p:spPr bwMode="auto">
          <a:xfrm>
            <a:off x="5072066" y="928670"/>
            <a:ext cx="3429024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422" name="Прямоугольник 11"/>
          <p:cNvSpPr>
            <a:spLocks noChangeArrowheads="1"/>
          </p:cNvSpPr>
          <p:nvPr/>
        </p:nvSpPr>
        <p:spPr bwMode="auto">
          <a:xfrm>
            <a:off x="5000625" y="3429000"/>
            <a:ext cx="38576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Calibri" pitchFamily="34" charset="0"/>
              </a:rPr>
              <a:t>Викладач охорони праці Пугач Т.М.  інформує присутніх про основні вимоги до забезпечення безпечних умов життєдіяльності учасників освітнього процесу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1571625" y="142875"/>
            <a:ext cx="6500813" cy="857250"/>
          </a:xfrm>
        </p:spPr>
        <p:txBody>
          <a:bodyPr/>
          <a:lstStyle/>
          <a:p>
            <a:r>
              <a:rPr lang="uk-UA" sz="3600" b="1" i="1" smtClean="0">
                <a:solidFill>
                  <a:srgbClr val="FF0000"/>
                </a:solidFill>
              </a:rPr>
              <a:t>Під час навчання та перевірки знань з охорони праці</a:t>
            </a:r>
            <a:endParaRPr lang="ru-RU" sz="3600" b="1" i="1" smtClean="0">
              <a:solidFill>
                <a:srgbClr val="FF0000"/>
              </a:solidFill>
            </a:endParaRPr>
          </a:p>
        </p:txBody>
      </p:sp>
      <p:pic>
        <p:nvPicPr>
          <p:cNvPr id="62466" name="Picture 2" descr="фото 3. 31.03.2018"/>
          <p:cNvPicPr>
            <a:picLocks noChangeAspect="1" noChangeArrowheads="1"/>
          </p:cNvPicPr>
          <p:nvPr/>
        </p:nvPicPr>
        <p:blipFill>
          <a:blip r:embed="rId3"/>
          <a:srcRect r="9999"/>
          <a:stretch>
            <a:fillRect/>
          </a:stretch>
        </p:blipFill>
        <p:spPr bwMode="auto">
          <a:xfrm>
            <a:off x="1071538" y="1928802"/>
            <a:ext cx="3857652" cy="3000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468" name="Picture 4" descr="фото 4. 31.03.2018"/>
          <p:cNvPicPr>
            <a:picLocks noChangeAspect="1" noChangeArrowheads="1"/>
          </p:cNvPicPr>
          <p:nvPr/>
        </p:nvPicPr>
        <p:blipFill>
          <a:blip r:embed="rId4"/>
          <a:srcRect l="20000" t="26191"/>
          <a:stretch>
            <a:fillRect/>
          </a:stretch>
        </p:blipFill>
        <p:spPr bwMode="auto">
          <a:xfrm>
            <a:off x="5214942" y="1214422"/>
            <a:ext cx="3428994" cy="2214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470" name="Picture 6" descr="фото 5. 31.03.2018"/>
          <p:cNvPicPr>
            <a:picLocks noChangeAspect="1" noChangeArrowheads="1"/>
          </p:cNvPicPr>
          <p:nvPr/>
        </p:nvPicPr>
        <p:blipFill>
          <a:blip r:embed="rId5"/>
          <a:srcRect t="16667"/>
          <a:stretch>
            <a:fillRect/>
          </a:stretch>
        </p:blipFill>
        <p:spPr bwMode="auto">
          <a:xfrm>
            <a:off x="5143504" y="3929066"/>
            <a:ext cx="3673958" cy="2143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1571625" y="142875"/>
            <a:ext cx="6500813" cy="857250"/>
          </a:xfrm>
        </p:spPr>
        <p:txBody>
          <a:bodyPr/>
          <a:lstStyle/>
          <a:p>
            <a:r>
              <a:rPr lang="uk-UA" sz="3600" b="1" i="1" dirty="0" smtClean="0">
                <a:solidFill>
                  <a:srgbClr val="FF0000"/>
                </a:solidFill>
              </a:rPr>
              <a:t>Досягнення учнів та педагогічних працівників</a:t>
            </a:r>
            <a:endParaRPr lang="ru-RU" sz="3600" b="1" i="1" dirty="0" smtClean="0">
              <a:solidFill>
                <a:srgbClr val="FF0000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000100" y="1285860"/>
            <a:ext cx="7786742" cy="4643470"/>
          </a:xfrm>
        </p:spPr>
        <p:txBody>
          <a:bodyPr rtlCol="0">
            <a:noAutofit/>
          </a:bodyPr>
          <a:lstStyle/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Всеукраїнський фізичний конкурс “Левеня-2018” – 15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уч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. – відмінний результат; 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Міжнародний конкурс юних істориків “Лелека-2018” – 10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уч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. - 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“золотий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лелека”–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 4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уч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.,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“срібний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лелека”–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 2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уч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., 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“бронзовий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лелека”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 – 4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уч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.;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Міжнародний конкурс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“Кенгуру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 - 2018” – 17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уч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. – відмінний результат; 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ІІ етап конкурсу учнівської творчості з історії України та державотворення ім. Т.Г. Шевченка – </a:t>
            </a:r>
            <a:r>
              <a:rPr lang="uk-UA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Шебедя</a:t>
            </a:r>
            <a:r>
              <a:rPr lang="uk-UA" sz="2200" b="1" i="1" dirty="0" smtClean="0">
                <a:solidFill>
                  <a:schemeClr val="accent4">
                    <a:lumMod val="50000"/>
                  </a:schemeClr>
                </a:solidFill>
              </a:rPr>
              <a:t> Антон – 4 місце;</a:t>
            </a: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Міжнародний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 конкурс 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з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інформатики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 та 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комп’ютерної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грамотності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 «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Бебрас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 - 2018» - 25 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чол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. – </a:t>
            </a:r>
            <a:r>
              <a:rPr lang="ru-RU" sz="2200" b="1" i="1" dirty="0" err="1" smtClean="0">
                <a:solidFill>
                  <a:schemeClr val="accent4">
                    <a:lumMod val="50000"/>
                  </a:schemeClr>
                </a:solidFill>
              </a:rPr>
              <a:t>відмінний</a:t>
            </a:r>
            <a:r>
              <a:rPr lang="ru-RU" sz="2200" b="1" i="1" dirty="0" smtClean="0">
                <a:solidFill>
                  <a:schemeClr val="accent4">
                    <a:lumMod val="50000"/>
                  </a:schemeClr>
                </a:solidFill>
              </a:rPr>
              <a:t> результат.</a:t>
            </a:r>
            <a:endParaRPr lang="uk-UA" sz="22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271463" algn="just" fontAlgn="auto">
              <a:spcAft>
                <a:spcPts val="0"/>
              </a:spcAft>
              <a:buFontTx/>
              <a:buChar char="-"/>
              <a:defRPr/>
            </a:pPr>
            <a:endParaRPr lang="ru-RU" sz="22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214313"/>
            <a:ext cx="7783512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/>
          <a:srcRect l="5954" t="79784" r="41197" b="2129"/>
          <a:stretch>
            <a:fillRect/>
          </a:stretch>
        </p:blipFill>
        <p:spPr bwMode="auto">
          <a:xfrm>
            <a:off x="1000125" y="4929188"/>
            <a:ext cx="507206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 l="38606" t="17924" r="4823" b="22487"/>
          <a:stretch>
            <a:fillRect/>
          </a:stretch>
        </p:blipFill>
        <p:spPr bwMode="auto">
          <a:xfrm>
            <a:off x="4286250" y="785813"/>
            <a:ext cx="46529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 l="11066" t="13307" r="8893" b="12582"/>
          <a:stretch>
            <a:fillRect/>
          </a:stretch>
        </p:blipFill>
        <p:spPr bwMode="auto">
          <a:xfrm>
            <a:off x="1071538" y="357166"/>
            <a:ext cx="2931816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Заголовок 1"/>
          <p:cNvSpPr>
            <a:spLocks noGrp="1"/>
          </p:cNvSpPr>
          <p:nvPr>
            <p:ph type="title"/>
          </p:nvPr>
        </p:nvSpPr>
        <p:spPr>
          <a:xfrm>
            <a:off x="1571604" y="357166"/>
            <a:ext cx="6858021" cy="1285860"/>
          </a:xfrm>
        </p:spPr>
        <p:txBody>
          <a:bodyPr/>
          <a:lstStyle/>
          <a:p>
            <a:r>
              <a:rPr lang="ru-RU" b="1" i="1" dirty="0" err="1" smtClean="0">
                <a:solidFill>
                  <a:srgbClr val="FF0000"/>
                </a:solidFill>
              </a:rPr>
              <a:t>Стипендія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голови</a:t>
            </a:r>
            <a:r>
              <a:rPr lang="ru-RU" b="1" i="1" dirty="0" smtClean="0">
                <a:solidFill>
                  <a:srgbClr val="FF0000"/>
                </a:solidFill>
              </a:rPr>
              <a:t> ОДА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</a:rPr>
              <a:t>Овчаренко Руслан</a:t>
            </a:r>
          </a:p>
        </p:txBody>
      </p:sp>
      <p:pic>
        <p:nvPicPr>
          <p:cNvPr id="32770" name="Picture 2" descr="Фото 1. 22.02.2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143116"/>
            <a:ext cx="5214974" cy="3650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14414" y="1142984"/>
            <a:ext cx="7429552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Звіт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директора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ДПТНЗ </a:t>
            </a:r>
            <a:r>
              <a:rPr lang="uk-UA" sz="4800" b="1" i="1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“Роменське</a:t>
            </a: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 ВПУ” про результати діяльності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у 2017-2018 </a:t>
            </a:r>
            <a:r>
              <a:rPr lang="uk-UA" sz="4800" b="1" i="1" dirty="0" err="1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н.р</a:t>
            </a:r>
            <a:r>
              <a:rPr lang="uk-UA" sz="48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.</a:t>
            </a:r>
            <a:endParaRPr lang="ru-RU" sz="4800" b="1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286676" cy="2428892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III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етап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обласного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огляду</a:t>
            </a:r>
            <a:r>
              <a:rPr lang="ru-RU" sz="3200" b="1" i="1" dirty="0" smtClean="0">
                <a:solidFill>
                  <a:srgbClr val="C00000"/>
                </a:solidFill>
              </a:rPr>
              <a:t> – конкурсу на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краще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КМЗпредметів</a:t>
            </a:r>
            <a:r>
              <a:rPr lang="ru-RU" sz="3200" b="1" i="1" dirty="0" smtClean="0">
                <a:solidFill>
                  <a:srgbClr val="C00000"/>
                </a:solidFill>
              </a:rPr>
              <a:t> «</a:t>
            </a:r>
            <a:r>
              <a:rPr lang="ru-RU" sz="3200" b="1" i="1" dirty="0" err="1" smtClean="0">
                <a:solidFill>
                  <a:srgbClr val="C00000"/>
                </a:solidFill>
              </a:rPr>
              <a:t>Історія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України</a:t>
            </a:r>
            <a:r>
              <a:rPr lang="ru-RU" sz="3200" b="1" i="1" dirty="0" smtClean="0">
                <a:solidFill>
                  <a:srgbClr val="C00000"/>
                </a:solidFill>
              </a:rPr>
              <a:t>», «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Всесвітня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</a:rPr>
              <a:t>історія</a:t>
            </a:r>
            <a:r>
              <a:rPr lang="ru-RU" sz="3200" b="1" i="1" dirty="0" smtClean="0">
                <a:solidFill>
                  <a:srgbClr val="C00000"/>
                </a:solidFill>
              </a:rPr>
              <a:t>», «</a:t>
            </a:r>
            <a:r>
              <a:rPr lang="ru-RU" sz="3200" b="1" i="1" dirty="0" err="1" smtClean="0">
                <a:solidFill>
                  <a:srgbClr val="C00000"/>
                </a:solidFill>
              </a:rPr>
              <a:t>Правознавство</a:t>
            </a:r>
            <a:r>
              <a:rPr lang="ru-RU" sz="3200" b="1" i="1" dirty="0" smtClean="0">
                <a:solidFill>
                  <a:srgbClr val="C00000"/>
                </a:solidFill>
              </a:rPr>
              <a:t>»</a:t>
            </a:r>
            <a:endParaRPr lang="ru-RU" sz="32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Фото 1. 12.06.2018"/>
          <p:cNvPicPr>
            <a:picLocks noChangeAspect="1" noChangeArrowheads="1"/>
          </p:cNvPicPr>
          <p:nvPr/>
        </p:nvPicPr>
        <p:blipFill>
          <a:blip r:embed="rId3"/>
          <a:srcRect t="15000"/>
          <a:stretch>
            <a:fillRect/>
          </a:stretch>
        </p:blipFill>
        <p:spPr bwMode="auto">
          <a:xfrm>
            <a:off x="1214414" y="2571744"/>
            <a:ext cx="2633404" cy="3357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14810" y="421481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Король А. М.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нагороджена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Дипломом призера в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номінації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: «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Застосування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інноваційних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технологій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</a:rPr>
              <a:t>»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Фото 27. 22.05.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428868"/>
            <a:ext cx="3857652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4" name="Picture 6" descr="Фото 3. 22.05.2018"/>
          <p:cNvPicPr>
            <a:picLocks noChangeAspect="1" noChangeArrowheads="1"/>
          </p:cNvPicPr>
          <p:nvPr/>
        </p:nvPicPr>
        <p:blipFill>
          <a:blip r:embed="rId4" cstate="print"/>
          <a:srcRect l="6250" t="7500" r="13749"/>
          <a:stretch>
            <a:fillRect/>
          </a:stretch>
        </p:blipFill>
        <p:spPr bwMode="auto">
          <a:xfrm>
            <a:off x="5000628" y="3500438"/>
            <a:ext cx="3737939" cy="2881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3496" name="Picture 8" descr="Фото 1. 22.05.2018"/>
          <p:cNvPicPr>
            <a:picLocks noChangeAspect="1" noChangeArrowheads="1"/>
          </p:cNvPicPr>
          <p:nvPr/>
        </p:nvPicPr>
        <p:blipFill>
          <a:blip r:embed="rId5" cstate="print"/>
          <a:srcRect l="10526"/>
          <a:stretch>
            <a:fillRect/>
          </a:stretch>
        </p:blipFill>
        <p:spPr bwMode="auto">
          <a:xfrm>
            <a:off x="5143504" y="571480"/>
            <a:ext cx="3643338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7" name="Заголовок 1"/>
          <p:cNvSpPr>
            <a:spLocks noGrp="1"/>
          </p:cNvSpPr>
          <p:nvPr>
            <p:ph type="title"/>
          </p:nvPr>
        </p:nvSpPr>
        <p:spPr>
          <a:xfrm>
            <a:off x="785813" y="285750"/>
            <a:ext cx="4286250" cy="1785938"/>
          </a:xfrm>
        </p:spPr>
        <p:txBody>
          <a:bodyPr/>
          <a:lstStyle/>
          <a:p>
            <a:r>
              <a:rPr lang="ru-RU" sz="4000" b="1" i="1" smtClean="0">
                <a:solidFill>
                  <a:srgbClr val="FF0000"/>
                </a:solidFill>
              </a:rPr>
              <a:t>Участь в ярмарку до Дня Європи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85813" y="0"/>
            <a:ext cx="8215312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Дослідно-експериментальна робота </a:t>
            </a:r>
            <a:b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темою: </a:t>
            </a:r>
            <a:r>
              <a:rPr lang="uk-UA" sz="2800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Відкрите</a:t>
            </a:r>
            <a:r>
              <a:rPr lang="uk-UA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професійне навчання населення на модульно-компетентнісній основі 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71625" y="1643063"/>
            <a:ext cx="6572250" cy="7143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3">
                    <a:lumMod val="25000"/>
                  </a:schemeClr>
                </a:solidFill>
                <a:ea typeface="+mj-ea"/>
                <a:cs typeface="Times New Roman" pitchFamily="18" charset="0"/>
              </a:rPr>
              <a:t>Проміжні  результати дослідно-експериментальної роботи:</a:t>
            </a:r>
            <a:endParaRPr lang="uk-UA" sz="2800" b="1" i="1" dirty="0">
              <a:solidFill>
                <a:schemeClr val="tx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857250" y="2428875"/>
            <a:ext cx="8143875" cy="37147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000" b="1" dirty="0" smtClean="0">
                <a:solidFill>
                  <a:schemeClr val="accent3">
                    <a:lumMod val="25000"/>
                  </a:schemeClr>
                </a:solidFill>
                <a:latin typeface="+mj-lt"/>
                <a:cs typeface="Times New Roman" pitchFamily="18" charset="0"/>
              </a:rPr>
              <a:t>Підготовлено пакети матеріалів для проведення вхідного контролю з професій:</a:t>
            </a:r>
            <a:endParaRPr lang="uk-UA" sz="2000" b="1" dirty="0" smtClean="0">
              <a:latin typeface="+mj-lt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«Кравець» – 2-3 розряд;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«Муляр» – 2-3,4 розряди;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«Кухар» – 3,4 розряди;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«Продавець продовольчих товарів» – 3 розряд;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«Електромеханік з ремонту та обслуговування лічильно-обчислювальних машин» – 3 розряд;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«Електрогазозварник»  – 2,3 розряди;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«Монтажник санітарно-технічних систем і устаткування» –  2-3 розряд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11990" t="4814" r="12070" b="16109"/>
          <a:stretch>
            <a:fillRect/>
          </a:stretch>
        </p:blipFill>
        <p:spPr bwMode="auto">
          <a:xfrm>
            <a:off x="4862793" y="260648"/>
            <a:ext cx="4140214" cy="58829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57250" y="428625"/>
            <a:ext cx="3786188" cy="4586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ПРОМІЖНИЙ РЕЗУЛЬТАТ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ДОСЛІДНО-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ЕКСПЕРИМЕНТАЛЬНОЇ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РОБОТИ </a:t>
            </a:r>
            <a:endParaRPr lang="uk-UA" sz="1400" b="1" i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n-lt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Підготовлені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i="1" dirty="0" err="1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“Методичні</a:t>
            </a:r>
            <a:r>
              <a:rPr lang="uk-UA" sz="1400" b="1" i="1" dirty="0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 рекомендації  із розробки індивідуальних навчальних програм на основі </a:t>
            </a:r>
            <a:r>
              <a:rPr lang="uk-UA" sz="1400" b="1" i="1" dirty="0" err="1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компетентнісного</a:t>
            </a:r>
            <a:r>
              <a:rPr lang="uk-UA" sz="1400" b="1" i="1" dirty="0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 підходу (з модульною побудовою навчального процесу) для осіб, які приймаються до закладів професійної (</a:t>
            </a:r>
            <a:r>
              <a:rPr lang="uk-UA" sz="1400" b="1" i="1" dirty="0" err="1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професіно-технічної</a:t>
            </a:r>
            <a:r>
              <a:rPr lang="uk-UA" sz="1400" b="1" i="1" dirty="0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) освіти на відкрите  професійне навчання з перепідготовки або підвищення </a:t>
            </a:r>
            <a:r>
              <a:rPr lang="uk-UA" sz="1400" b="1" i="1" dirty="0" err="1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кваліфікації”</a:t>
            </a:r>
            <a:r>
              <a:rPr lang="uk-UA" sz="1400" b="1" i="1" dirty="0">
                <a:solidFill>
                  <a:schemeClr val="tx2">
                    <a:lumMod val="2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  отримали гриф МОН України</a:t>
            </a:r>
            <a:endParaRPr lang="ru-RU" sz="1400" b="1" i="1" dirty="0">
              <a:solidFill>
                <a:schemeClr val="tx2">
                  <a:lumMod val="2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Фото 3. 19.03.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28604"/>
            <a:ext cx="3714746" cy="2600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929188" y="4929188"/>
            <a:ext cx="4071937" cy="1143000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Золота медаль та Диплом І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ступеня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ДПТНЗ «Роменське ВПУ» у Дев`ятій Міжнародній виставці «Сучасні заклади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освіти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– 2018»</a:t>
            </a:r>
          </a:p>
        </p:txBody>
      </p:sp>
      <p:pic>
        <p:nvPicPr>
          <p:cNvPr id="9" name="Picture 6" descr="Фото 19. 29.10.2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357562"/>
            <a:ext cx="3786184" cy="265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857750" y="1857375"/>
            <a:ext cx="4071938" cy="1143000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Золота медаль та Диплом І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ступеня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ДПТНЗ «Роменське ВПУ» у Дев`ятій Міжнародній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виставці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«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Інноватика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в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сучасній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освіті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»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1000125" y="274638"/>
            <a:ext cx="7686675" cy="725487"/>
          </a:xfrm>
        </p:spPr>
        <p:txBody>
          <a:bodyPr/>
          <a:lstStyle/>
          <a:p>
            <a:r>
              <a:rPr lang="uk-UA" sz="3600" b="1" smtClean="0"/>
              <a:t>Підвищення  кваліфікації педагогічних працівників </a:t>
            </a:r>
            <a:endParaRPr lang="ru-RU" sz="3600" b="1" smtClean="0"/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1000125" y="1500188"/>
            <a:ext cx="7643813" cy="37147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Пройдено курси підвищення кваліфікації (16 педпрацівників)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:</a:t>
            </a:r>
            <a:endParaRPr lang="uk-UA" sz="20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викладачі загальноосвітніх дисциплін – 8 чол.;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Майстри виробничого навчання – 8 чол.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Атестовано – 12 чол.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підвищили категорію – 6 чол. (1 чол. отримав </a:t>
            </a:r>
            <a:r>
              <a:rPr lang="uk-UA" sz="2000" dirty="0" err="1" smtClean="0"/>
              <a:t>“вищу”</a:t>
            </a:r>
            <a:r>
              <a:rPr lang="uk-UA" sz="2000" dirty="0" smtClean="0"/>
              <a:t> категорію)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uk-UA" sz="2000" dirty="0" smtClean="0"/>
              <a:t>підтвердили – 6 чол.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Для викладання предметів у молодших спеціалістів </a:t>
            </a:r>
            <a:r>
              <a:rPr lang="uk-UA" sz="2000" dirty="0" smtClean="0"/>
              <a:t>курси пройшли 21 чол.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Навчально-виховна діяльність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52" name="Picture 2" descr="фото 08. 30.04.2018"/>
          <p:cNvPicPr>
            <a:picLocks noChangeAspect="1" noChangeArrowheads="1"/>
          </p:cNvPicPr>
          <p:nvPr/>
        </p:nvPicPr>
        <p:blipFill>
          <a:blip r:embed="rId4" cstate="print"/>
          <a:srcRect l="5151" t="11667"/>
          <a:stretch>
            <a:fillRect/>
          </a:stretch>
        </p:blipFill>
        <p:spPr bwMode="auto">
          <a:xfrm>
            <a:off x="2197739" y="928670"/>
            <a:ext cx="2147818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1143000" y="4071938"/>
            <a:ext cx="3786188" cy="192881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ХХІ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Міжнародний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конкурс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шкільних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медіа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Перемога в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номінації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«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Висвітлення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міжнародної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співпраці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України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в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шкільних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медіа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Керівник гуртка - Рибкіна В.В.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Юнкор – Олексенко Галина (гр.ПП-3)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5000625" y="4071938"/>
            <a:ext cx="3929063" cy="192881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VIII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Всеукраїнський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конкурс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учнівських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творчих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робіт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«Я -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журналіст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Диплом ІІІ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ступеня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у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номінації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«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Стаття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Керівник гуртка – Василенко Т.А.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Юнкор – Овчаренко Руслан (гр.БС-4)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5" cstate="print"/>
          <a:srcRect l="18104" t="10345" r="48275" b="30082"/>
          <a:stretch>
            <a:fillRect/>
          </a:stretch>
        </p:blipFill>
        <p:spPr bwMode="auto">
          <a:xfrm flipH="1">
            <a:off x="6000760" y="928670"/>
            <a:ext cx="2086634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Навчально-виховна діяльність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1143000" y="4071938"/>
            <a:ext cx="3500438" cy="192881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Заключний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етап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конкурсу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«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Учень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року»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Перемога в 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номінації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«</a:t>
            </a:r>
            <a:r>
              <a:rPr lang="ru-RU" sz="16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Професіонал</a:t>
            </a:r>
            <a:r>
              <a:rPr lang="ru-RU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Учень училища – Ніколаєв Євген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5000625" y="3857625"/>
            <a:ext cx="3929063" cy="2500313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Заключний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етап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обласного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фестивалю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художньої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самодіяльності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«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Таланти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ru-RU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профтехосвіти</a:t>
            </a: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5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Перемога у номінаціях: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4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вокал – Овчаренко Руслан;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4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вокал – дует вокальний ансамбль </a:t>
            </a:r>
            <a:r>
              <a:rPr lang="uk-UA" sz="1400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“Мажор”</a:t>
            </a:r>
            <a:r>
              <a:rPr lang="uk-UA" sz="14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4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авторський вірш – Овчаренко Руслан;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4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ведуча Стрижевська О., Жмака С.;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4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ансамбль хореографія сучасна.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4" name="Picture 2" descr="Фото 2. 20.05.2018"/>
          <p:cNvPicPr>
            <a:picLocks noChangeAspect="1" noChangeArrowheads="1"/>
          </p:cNvPicPr>
          <p:nvPr/>
        </p:nvPicPr>
        <p:blipFill>
          <a:blip r:embed="rId4" cstate="print"/>
          <a:srcRect t="11905"/>
          <a:stretch>
            <a:fillRect/>
          </a:stretch>
        </p:blipFill>
        <p:spPr bwMode="auto">
          <a:xfrm>
            <a:off x="1785918" y="857231"/>
            <a:ext cx="2214578" cy="2926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фото 05. 01.05.20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928670"/>
            <a:ext cx="3878062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214290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Навчально-виховна діяльність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1142976" y="4500570"/>
            <a:ext cx="3500438" cy="1285866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Обласний конкурс волонтерських загонів </a:t>
            </a:r>
            <a:r>
              <a:rPr lang="uk-UA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“Ветеран</a:t>
            </a:r>
            <a:r>
              <a:rPr lang="uk-UA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живе </a:t>
            </a:r>
            <a:r>
              <a:rPr lang="uk-UA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поруч”</a:t>
            </a:r>
            <a:endParaRPr lang="ru-RU" sz="16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І місце</a:t>
            </a:r>
            <a:endParaRPr lang="ru-RU" sz="16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5000625" y="4429127"/>
            <a:ext cx="3929063" cy="1428765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Обласний конкурс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“Герої</a:t>
            </a:r>
            <a:r>
              <a:rPr lang="uk-UA" sz="16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сучасності серед </a:t>
            </a:r>
            <a:r>
              <a:rPr lang="uk-UA" sz="1600" b="1" i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нас”</a:t>
            </a:r>
            <a:endParaRPr lang="uk-UA" sz="16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Диплом переможця отримала рада учнівського самоврядування</a:t>
            </a:r>
            <a:endParaRPr lang="ru-RU" sz="5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2656" t="20833" b="27517"/>
          <a:stretch>
            <a:fillRect/>
          </a:stretch>
        </p:blipFill>
        <p:spPr bwMode="auto">
          <a:xfrm>
            <a:off x="5429256" y="1142984"/>
            <a:ext cx="2995322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4" name="Picture 2" descr="Фото 8. 09.05.2018"/>
          <p:cNvPicPr>
            <a:picLocks noChangeAspect="1" noChangeArrowheads="1"/>
          </p:cNvPicPr>
          <p:nvPr/>
        </p:nvPicPr>
        <p:blipFill>
          <a:blip r:embed="rId5"/>
          <a:srcRect l="6667" r="3333"/>
          <a:stretch>
            <a:fillRect/>
          </a:stretch>
        </p:blipFill>
        <p:spPr bwMode="auto">
          <a:xfrm>
            <a:off x="1000100" y="1214422"/>
            <a:ext cx="3857652" cy="3000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Навчально-виховна діяльність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2286000" y="928688"/>
            <a:ext cx="4786313" cy="642937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Спортивні досягнення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214438" y="2286000"/>
            <a:ext cx="4071937" cy="3143250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 err="1">
                <a:solidFill>
                  <a:srgbClr val="FF0000"/>
                </a:solidFill>
                <a:latin typeface="+mn-lt"/>
              </a:rPr>
              <a:t>Стетюха</a:t>
            </a:r>
            <a:r>
              <a:rPr lang="uk-UA" sz="2800" b="1" i="1" dirty="0">
                <a:solidFill>
                  <a:srgbClr val="FF0000"/>
                </a:solidFill>
                <a:latin typeface="+mn-lt"/>
              </a:rPr>
              <a:t> Альона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800" b="1" i="1" dirty="0">
              <a:solidFill>
                <a:srgbClr val="FF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І місце у змаганнях з легкої атлетики за програмою ХХХІІ обласної спартакіади серед учнів ПТНЗ із метання спису.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2000" b="1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ІІІ місце зі штовхання ядра.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700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0178" name="Picture 2" descr="Фото 2. 23.05.2018"/>
          <p:cNvPicPr>
            <a:picLocks noChangeAspect="1" noChangeArrowheads="1"/>
          </p:cNvPicPr>
          <p:nvPr/>
        </p:nvPicPr>
        <p:blipFill>
          <a:blip r:embed="rId4"/>
          <a:srcRect l="5625" t="21250" r="15624" b="4999"/>
          <a:stretch>
            <a:fillRect/>
          </a:stretch>
        </p:blipFill>
        <p:spPr bwMode="auto">
          <a:xfrm>
            <a:off x="5572132" y="1785926"/>
            <a:ext cx="3000396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857224" y="500042"/>
            <a:ext cx="7996237" cy="557213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Times New Roman" pitchFamily="18" charset="0"/>
              </a:rPr>
              <a:t>Професії, </a:t>
            </a:r>
            <a:r>
              <a:rPr lang="uk-UA" sz="2800" b="1" dirty="0" err="1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Times New Roman" pitchFamily="18" charset="0"/>
              </a:rPr>
              <a:t>проліцензовані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  <a:latin typeface="+mn-lt"/>
                <a:ea typeface="+mj-ea"/>
                <a:cs typeface="Times New Roman" pitchFamily="18" charset="0"/>
              </a:rPr>
              <a:t> у 2017 р.:</a:t>
            </a:r>
            <a:endParaRPr lang="uk-UA" sz="2800" b="1" i="1" dirty="0">
              <a:solidFill>
                <a:schemeClr val="accent2">
                  <a:lumMod val="50000"/>
                </a:schemeClr>
              </a:solidFill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0825" y="1628775"/>
            <a:ext cx="8642350" cy="504031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2400" b="1" dirty="0" smtClean="0">
              <a:latin typeface="+mj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28688" y="1428750"/>
          <a:ext cx="8064897" cy="475252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88299"/>
                <a:gridCol w="2928325"/>
                <a:gridCol w="2448273"/>
              </a:tblGrid>
              <a:tr h="523803"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/>
                        <a:t>Код згідно з Класифікатором професій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/>
                        <a:t>Найменування професії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200" dirty="0" smtClean="0"/>
                        <a:t>Вид підготовки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829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7433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dirty="0" err="1" smtClean="0"/>
                        <a:t>“Кравець”</a:t>
                      </a:r>
                      <a:endParaRPr lang="ru-RU" sz="1800" dirty="0"/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Первинна професійна підготовка, професійно-технічне навчання, перепідготовка, підвищення кваліфікації</a:t>
                      </a:r>
                      <a:endParaRPr lang="ru-RU" dirty="0"/>
                    </a:p>
                  </a:txBody>
                  <a:tcPr anchor="ctr"/>
                </a:tc>
              </a:tr>
              <a:tr h="492431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7122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“Муляр”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68993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5220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“Продавець</a:t>
                      </a:r>
                      <a:r>
                        <a:rPr lang="uk-UA" dirty="0" smtClean="0"/>
                        <a:t> продовольчих </a:t>
                      </a:r>
                      <a:r>
                        <a:rPr lang="uk-UA" dirty="0" err="1" smtClean="0"/>
                        <a:t>товарів”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829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7212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“Електрогазозварник”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4241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7136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“Монтажник</a:t>
                      </a:r>
                      <a:r>
                        <a:rPr lang="uk-UA" dirty="0" smtClean="0"/>
                        <a:t> санітарно-технічних систем та </a:t>
                      </a:r>
                      <a:r>
                        <a:rPr lang="uk-UA" dirty="0" err="1" smtClean="0"/>
                        <a:t>устаткування”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08295">
                <a:tc>
                  <a:txBody>
                    <a:bodyPr/>
                    <a:lstStyle/>
                    <a:p>
                      <a:pPr algn="ctr"/>
                      <a:r>
                        <a:rPr lang="uk-UA" smtClean="0"/>
                        <a:t>5122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err="1" smtClean="0"/>
                        <a:t>“Кухар”</a:t>
                      </a:r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Фото 19. 31.05.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3" y="1285875"/>
            <a:ext cx="3571875" cy="2381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79" name="Picture 6" descr="Фото 6. 31.05.2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256"/>
            <a:ext cx="3535362" cy="2357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0" name="Picture 8" descr="Фото 1. 31.05.2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285860"/>
            <a:ext cx="3500437" cy="2333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0" y="3000375"/>
            <a:ext cx="3676650" cy="2451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582" name="Picture 4" descr="Фото 13. 31.05.20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88" y="4357688"/>
            <a:ext cx="3465512" cy="2309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9399" name="Заголовок 1"/>
          <p:cNvSpPr>
            <a:spLocks noGrp="1"/>
          </p:cNvSpPr>
          <p:nvPr>
            <p:ph type="title"/>
          </p:nvPr>
        </p:nvSpPr>
        <p:spPr>
          <a:xfrm>
            <a:off x="1428750" y="214313"/>
            <a:ext cx="6500813" cy="725487"/>
          </a:xfrm>
        </p:spPr>
        <p:txBody>
          <a:bodyPr/>
          <a:lstStyle/>
          <a:p>
            <a:r>
              <a:rPr lang="uk-UA" sz="2800" b="1" i="1" smtClean="0">
                <a:solidFill>
                  <a:srgbClr val="FF0000"/>
                </a:solidFill>
              </a:rPr>
              <a:t>Профорієнтаційна робота починається з учнів молодших  класів</a:t>
            </a:r>
            <a:endParaRPr lang="ru-RU" sz="2800" b="1" i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796925"/>
          </a:xfrm>
        </p:spPr>
        <p:txBody>
          <a:bodyPr/>
          <a:lstStyle/>
          <a:p>
            <a:r>
              <a:rPr lang="uk-UA" sz="3200" b="1" i="1" smtClean="0">
                <a:solidFill>
                  <a:srgbClr val="FFFF00"/>
                </a:solidFill>
                <a:latin typeface="Arial" charset="0"/>
                <a:cs typeface="Arial" charset="0"/>
              </a:rPr>
              <a:t>Зміцнення матеріально-технічної бази</a:t>
            </a:r>
            <a:endParaRPr lang="ru-RU" sz="3200" b="1" i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84"/>
            <a:ext cx="3429025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13208" r="13207"/>
          <a:stretch>
            <a:fillRect/>
          </a:stretch>
        </p:blipFill>
        <p:spPr bwMode="auto">
          <a:xfrm>
            <a:off x="4000496" y="1071545"/>
            <a:ext cx="2643206" cy="2394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/>
          <a:srcRect t="14594" b="4274"/>
          <a:stretch>
            <a:fillRect/>
          </a:stretch>
        </p:blipFill>
        <p:spPr bwMode="auto">
          <a:xfrm>
            <a:off x="6903980" y="1000108"/>
            <a:ext cx="2054526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071942"/>
            <a:ext cx="3321867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20604" y="4479937"/>
            <a:ext cx="2214578" cy="1541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9" cstate="print"/>
          <a:srcRect t="21999" r="34018"/>
          <a:stretch>
            <a:fillRect/>
          </a:stretch>
        </p:blipFill>
        <p:spPr bwMode="auto">
          <a:xfrm>
            <a:off x="2357422" y="4071942"/>
            <a:ext cx="2857520" cy="2252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796925"/>
          </a:xfrm>
        </p:spPr>
        <p:txBody>
          <a:bodyPr/>
          <a:lstStyle/>
          <a:p>
            <a:r>
              <a:rPr lang="uk-UA" sz="3200" b="1" i="1" smtClean="0">
                <a:solidFill>
                  <a:srgbClr val="FFFF00"/>
                </a:solidFill>
                <a:latin typeface="Arial" charset="0"/>
                <a:cs typeface="Arial" charset="0"/>
              </a:rPr>
              <a:t>Зміцнення матеріально-технічної бази</a:t>
            </a:r>
            <a:endParaRPr lang="ru-RU" sz="3200" b="1" i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5019" y="4143380"/>
            <a:ext cx="2534700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 t="3232" b="3027"/>
          <a:stretch>
            <a:fillRect/>
          </a:stretch>
        </p:blipFill>
        <p:spPr bwMode="auto">
          <a:xfrm>
            <a:off x="4537630" y="1214422"/>
            <a:ext cx="4320650" cy="242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/>
          <a:srcRect b="9211"/>
          <a:stretch>
            <a:fillRect/>
          </a:stretch>
        </p:blipFill>
        <p:spPr bwMode="auto">
          <a:xfrm>
            <a:off x="537102" y="4286256"/>
            <a:ext cx="2643206" cy="1599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6" descr="Картинки по запросу телевизор эрг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37498" y="4214818"/>
            <a:ext cx="2571767" cy="1714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t="5714"/>
          <a:stretch>
            <a:fillRect/>
          </a:stretch>
        </p:blipFill>
        <p:spPr bwMode="auto">
          <a:xfrm>
            <a:off x="500034" y="1285860"/>
            <a:ext cx="3750495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796925"/>
          </a:xfrm>
        </p:spPr>
        <p:txBody>
          <a:bodyPr/>
          <a:lstStyle/>
          <a:p>
            <a:r>
              <a:rPr lang="uk-UA" sz="3200" b="1" i="1" smtClean="0">
                <a:solidFill>
                  <a:srgbClr val="FFFF00"/>
                </a:solidFill>
                <a:latin typeface="Arial" charset="0"/>
                <a:cs typeface="Arial" charset="0"/>
              </a:rPr>
              <a:t>Зміцнення матеріально-технічної бази</a:t>
            </a:r>
            <a:endParaRPr lang="ru-RU" sz="3200" b="1" i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54275" name="Picture 3" descr="D:\Документи\САЙТ\РІК 2018\лютий\ремонт акт зал\DSC_0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071546"/>
            <a:ext cx="3536181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Фото 1. 06.06.2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1570" y="3714752"/>
            <a:ext cx="3536181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4277" name="Picture 5" descr="Фото 8. 04.05.2018"/>
          <p:cNvPicPr>
            <a:picLocks noChangeAspect="1" noChangeArrowheads="1"/>
          </p:cNvPicPr>
          <p:nvPr/>
        </p:nvPicPr>
        <p:blipFill>
          <a:blip r:embed="rId6"/>
          <a:srcRect t="5000" b="14999"/>
          <a:stretch>
            <a:fillRect/>
          </a:stretch>
        </p:blipFill>
        <p:spPr bwMode="auto">
          <a:xfrm>
            <a:off x="5500694" y="1643050"/>
            <a:ext cx="3187898" cy="3643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285875" y="60325"/>
            <a:ext cx="7213600" cy="796925"/>
          </a:xfrm>
        </p:spPr>
        <p:txBody>
          <a:bodyPr/>
          <a:lstStyle/>
          <a:p>
            <a:r>
              <a:rPr lang="uk-UA" sz="3200" b="1" i="1" smtClean="0">
                <a:solidFill>
                  <a:srgbClr val="FFFF00"/>
                </a:solidFill>
                <a:latin typeface="Arial" charset="0"/>
                <a:cs typeface="Arial" charset="0"/>
              </a:rPr>
              <a:t>Зміцнення матеріально-технічної бази</a:t>
            </a:r>
            <a:endParaRPr lang="ru-RU" sz="3200" b="1" i="1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57346" name="Picture 2" descr="Фото 2. 04.05.20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142984"/>
            <a:ext cx="357189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348" name="Picture 4" descr="Фото 4. 04.05.20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4000504"/>
            <a:ext cx="3571900" cy="2500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350" name="Picture 6" descr="Фото 1. 04.05.2018"/>
          <p:cNvPicPr>
            <a:picLocks noChangeAspect="1" noChangeArrowheads="1"/>
          </p:cNvPicPr>
          <p:nvPr/>
        </p:nvPicPr>
        <p:blipFill>
          <a:blip r:embed="rId6"/>
          <a:srcRect l="10000" r="21666"/>
          <a:stretch>
            <a:fillRect/>
          </a:stretch>
        </p:blipFill>
        <p:spPr bwMode="auto">
          <a:xfrm>
            <a:off x="1142976" y="1714488"/>
            <a:ext cx="3347403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1357313" y="71438"/>
            <a:ext cx="7497762" cy="857250"/>
          </a:xfrm>
        </p:spPr>
        <p:txBody>
          <a:bodyPr/>
          <a:lstStyle/>
          <a:p>
            <a:r>
              <a:rPr lang="uk-UA" sz="3200" b="1" i="1" smtClean="0">
                <a:solidFill>
                  <a:srgbClr val="FF0000"/>
                </a:solidFill>
              </a:rPr>
              <a:t>Впровадження  сучасного обладнання та вивчення передових технологій </a:t>
            </a:r>
            <a:endParaRPr lang="ru-RU" sz="3200" b="1" i="1" smtClean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 l="8615"/>
          <a:stretch>
            <a:fillRect/>
          </a:stretch>
        </p:blipFill>
        <p:spPr bwMode="auto">
          <a:xfrm>
            <a:off x="1214414" y="1285860"/>
            <a:ext cx="3035701" cy="44291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 t="3432" r="7899" b="5286"/>
          <a:stretch>
            <a:fillRect/>
          </a:stretch>
        </p:blipFill>
        <p:spPr bwMode="auto">
          <a:xfrm>
            <a:off x="5143504" y="4000504"/>
            <a:ext cx="3357586" cy="24958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5" cstate="print"/>
          <a:srcRect l="13432" r="5970" b="8209"/>
          <a:stretch>
            <a:fillRect/>
          </a:stretch>
        </p:blipFill>
        <p:spPr bwMode="auto">
          <a:xfrm>
            <a:off x="5214942" y="1214422"/>
            <a:ext cx="3286148" cy="2495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1357313" y="71438"/>
            <a:ext cx="7497762" cy="857250"/>
          </a:xfrm>
        </p:spPr>
        <p:txBody>
          <a:bodyPr/>
          <a:lstStyle/>
          <a:p>
            <a:r>
              <a:rPr lang="uk-UA" sz="3200" b="1" i="1" smtClean="0">
                <a:solidFill>
                  <a:srgbClr val="FF0000"/>
                </a:solidFill>
              </a:rPr>
              <a:t>Впровадження  сучасного обладнання та вивчення передових технологій </a:t>
            </a:r>
            <a:endParaRPr lang="ru-RU" sz="3200" b="1" i="1" smtClean="0">
              <a:solidFill>
                <a:srgbClr val="FF0000"/>
              </a:solidFill>
            </a:endParaRPr>
          </a:p>
        </p:txBody>
      </p:sp>
      <p:pic>
        <p:nvPicPr>
          <p:cNvPr id="60418" name="Picture 2" descr="фото 5. 19.04.2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214422"/>
            <a:ext cx="4286250" cy="3000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0420" name="Picture 4" descr="фото 6. 19.04.20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357562"/>
            <a:ext cx="4286250" cy="3000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Фото 1. 10.05.2018"/>
          <p:cNvPicPr>
            <a:picLocks noChangeAspect="1" noChangeArrowheads="1"/>
          </p:cNvPicPr>
          <p:nvPr/>
        </p:nvPicPr>
        <p:blipFill>
          <a:blip r:embed="rId3" cstate="print"/>
          <a:srcRect t="16667" b="6667"/>
          <a:stretch>
            <a:fillRect/>
          </a:stretch>
        </p:blipFill>
        <p:spPr bwMode="auto">
          <a:xfrm>
            <a:off x="1285852" y="1500174"/>
            <a:ext cx="3270989" cy="1452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Фото 2. 10.05.2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500174"/>
            <a:ext cx="3429023" cy="1383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 l="5063" t="32279" r="5063"/>
          <a:stretch>
            <a:fillRect/>
          </a:stretch>
        </p:blipFill>
        <p:spPr bwMode="auto">
          <a:xfrm>
            <a:off x="1214414" y="3714752"/>
            <a:ext cx="3981867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8373" name="Прямоугольник 7"/>
          <p:cNvSpPr>
            <a:spLocks noChangeArrowheads="1"/>
          </p:cNvSpPr>
          <p:nvPr/>
        </p:nvSpPr>
        <p:spPr bwMode="auto">
          <a:xfrm>
            <a:off x="1428750" y="142875"/>
            <a:ext cx="7215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 i="1">
                <a:solidFill>
                  <a:srgbClr val="FF0000"/>
                </a:solidFill>
                <a:cs typeface="Arial" charset="0"/>
              </a:rPr>
              <a:t>Створення сприятливих умов </a:t>
            </a:r>
          </a:p>
          <a:p>
            <a:pPr algn="ctr"/>
            <a:r>
              <a:rPr lang="uk-UA" sz="2400" b="1" i="1">
                <a:solidFill>
                  <a:srgbClr val="FF0000"/>
                </a:solidFill>
                <a:cs typeface="Arial" charset="0"/>
              </a:rPr>
              <a:t>для навчально-виховного процесу</a:t>
            </a:r>
            <a:endParaRPr lang="ru-RU" sz="2400" i="1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 l="10394" t="5847"/>
          <a:stretch>
            <a:fillRect/>
          </a:stretch>
        </p:blipFill>
        <p:spPr bwMode="auto">
          <a:xfrm>
            <a:off x="5572132" y="3571876"/>
            <a:ext cx="3161426" cy="2214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857224" y="142852"/>
            <a:ext cx="8286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Фінансово-господарська </a:t>
            </a:r>
            <a:r>
              <a:rPr lang="uk-UA" sz="32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діяльність</a:t>
            </a:r>
            <a:endParaRPr lang="ru-RU" sz="32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 bwMode="auto">
          <a:xfrm>
            <a:off x="1357290" y="857232"/>
            <a:ext cx="7358114" cy="1143008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За період 2017-2018  </a:t>
            </a:r>
            <a:r>
              <a:rPr lang="uk-UA" sz="2400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н.р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 у ДПТНЗ </a:t>
            </a:r>
            <a:r>
              <a:rPr lang="uk-UA" sz="2400" b="1" i="1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“Роменське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ВПУ” було закуплено основних засобів та інших необоротних активів на суму </a:t>
            </a:r>
            <a:r>
              <a:rPr lang="uk-UA" sz="2400" b="1" i="1" dirty="0" smtClean="0">
                <a:solidFill>
                  <a:srgbClr val="FF0000"/>
                </a:solidFill>
                <a:latin typeface="+mn-lt"/>
              </a:rPr>
              <a:t>432231 грн</a:t>
            </a:r>
            <a:r>
              <a:rPr lang="uk-UA" sz="2400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. </a:t>
            </a:r>
            <a:endParaRPr lang="uk-UA" sz="2400" b="1" i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928794" y="2285992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42875"/>
            <a:ext cx="8459787" cy="15716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rgbClr val="121CE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121CE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121CE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121CE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AGCrownStyle" pitchFamily="2" charset="0"/>
                <a:cs typeface="Times New Roman" pitchFamily="18" charset="0"/>
              </a:rPr>
              <a:t>Експериментальний  навчальний заклад всеукраїнського рівня</a:t>
            </a:r>
            <a:br>
              <a:rPr lang="uk-UA" sz="2400" dirty="0" smtClean="0">
                <a:solidFill>
                  <a:srgbClr val="002060"/>
                </a:solidFill>
                <a:latin typeface="AGCrownStyle" pitchFamily="2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AGCrownStyle" pitchFamily="2" charset="0"/>
                <a:cs typeface="Times New Roman" pitchFamily="18" charset="0"/>
              </a:rPr>
              <a:t>Державний професійно-технічний навчальний заклад </a:t>
            </a:r>
            <a:br>
              <a:rPr lang="uk-UA" sz="2400" dirty="0" smtClean="0">
                <a:solidFill>
                  <a:srgbClr val="002060"/>
                </a:solidFill>
                <a:latin typeface="AGCrownStyle" pitchFamily="2" charset="0"/>
                <a:cs typeface="Times New Roman" pitchFamily="18" charset="0"/>
              </a:rPr>
            </a:br>
            <a:r>
              <a:rPr lang="uk-UA" sz="2400" dirty="0" smtClean="0">
                <a:solidFill>
                  <a:srgbClr val="002060"/>
                </a:solidFill>
                <a:latin typeface="AGCrownStyle" pitchFamily="2" charset="0"/>
                <a:cs typeface="Times New Roman" pitchFamily="18" charset="0"/>
              </a:rPr>
              <a:t>«Роменське вище професійне училище»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714500" y="5429250"/>
            <a:ext cx="6238875" cy="642938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4000" b="0" i="1" dirty="0" smtClean="0">
                <a:solidFill>
                  <a:srgbClr val="002060"/>
                </a:solidFill>
                <a:latin typeface="AGCrownStyle" pitchFamily="2" charset="0"/>
              </a:rPr>
              <a:t>Дякую за увагу!</a:t>
            </a:r>
            <a:endParaRPr lang="ru-RU" sz="4000" b="0" i="1" dirty="0">
              <a:solidFill>
                <a:srgbClr val="002060"/>
              </a:solidFill>
              <a:latin typeface="AGCrownStyle" pitchFamily="2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71612"/>
            <a:ext cx="5794165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Прямоугольник 86"/>
          <p:cNvSpPr/>
          <p:nvPr/>
        </p:nvSpPr>
        <p:spPr>
          <a:xfrm>
            <a:off x="1285852" y="142852"/>
            <a:ext cx="7429552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cap="all" dirty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+mj-lt"/>
                <a:ea typeface="Adobe Ming Std L" pitchFamily="18" charset="-128"/>
              </a:rPr>
              <a:t>Загальний  контингент учнів</a:t>
            </a:r>
            <a:endParaRPr lang="ru-RU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71563" y="1071563"/>
            <a:ext cx="7858125" cy="50784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uk-UA" sz="2400" b="1">
                <a:latin typeface="Calibri" pitchFamily="34" charset="0"/>
              </a:rPr>
              <a:t>План набору на 2017-2018 н.р. – 176 чол. (100,5%) </a:t>
            </a:r>
          </a:p>
          <a:p>
            <a:pPr marL="342900" indent="-342900">
              <a:spcBef>
                <a:spcPct val="20000"/>
              </a:spcBef>
            </a:pPr>
            <a:endParaRPr lang="uk-UA" sz="1100" b="1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2400" b="1">
                <a:latin typeface="Calibri" pitchFamily="34" charset="0"/>
              </a:rPr>
              <a:t>Контингент учнів станом на 01.10.2017 р. – 692 чол., 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b="1">
                <a:latin typeface="Calibri" pitchFamily="34" charset="0"/>
              </a:rPr>
              <a:t>з них: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>
                <a:latin typeface="Calibri" pitchFamily="34" charset="0"/>
              </a:rPr>
              <a:t>бюджет – 634 чол.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>
                <a:latin typeface="Calibri" pitchFamily="34" charset="0"/>
              </a:rPr>
              <a:t>контракт – 58 чол.</a:t>
            </a:r>
          </a:p>
          <a:p>
            <a:pPr marL="342900" indent="-342900">
              <a:spcBef>
                <a:spcPct val="20000"/>
              </a:spcBef>
            </a:pPr>
            <a:endParaRPr lang="uk-UA" sz="1100" b="1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2400" b="1">
                <a:latin typeface="Calibri" pitchFamily="34" charset="0"/>
              </a:rPr>
              <a:t>План набору на 2018-2019 н.р.: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>
                <a:latin typeface="Calibri" pitchFamily="34" charset="0"/>
              </a:rPr>
              <a:t>кваліфіковані робітники – 200 чол.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>
                <a:latin typeface="Calibri" pitchFamily="34" charset="0"/>
              </a:rPr>
              <a:t>молодші спеціалісти – 45 чол. </a:t>
            </a:r>
          </a:p>
          <a:p>
            <a:pPr marL="342900" indent="-342900">
              <a:spcBef>
                <a:spcPct val="20000"/>
              </a:spcBef>
            </a:pPr>
            <a:endParaRPr lang="uk-UA" sz="1100" b="1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uk-UA" sz="2400" b="1">
                <a:latin typeface="Calibri" pitchFamily="34" charset="0"/>
              </a:rPr>
              <a:t>Перехідний контингент станом на 01.07.2018 р. – 375 чол. </a:t>
            </a:r>
          </a:p>
          <a:p>
            <a:pPr marL="342900" indent="-342900">
              <a:spcBef>
                <a:spcPct val="20000"/>
              </a:spcBef>
            </a:pPr>
            <a:r>
              <a:rPr lang="uk-UA" sz="2400" b="1">
                <a:latin typeface="Calibri" pitchFamily="34" charset="0"/>
              </a:rPr>
              <a:t>Втрата контингенту – 14 чол. (2,2 %)</a:t>
            </a:r>
          </a:p>
          <a:p>
            <a:pPr marL="342900" indent="-342900">
              <a:spcBef>
                <a:spcPct val="20000"/>
              </a:spcBef>
            </a:pPr>
            <a:endParaRPr lang="uk-UA" sz="2000" b="1">
              <a:latin typeface="Calibri" pitchFamily="34" charset="0"/>
            </a:endParaRPr>
          </a:p>
        </p:txBody>
      </p:sp>
    </p:spTree>
  </p:cSld>
  <p:clrMapOvr>
    <a:masterClrMapping/>
  </p:clrMapOvr>
  <p:transition spd="slow"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3000" y="285750"/>
            <a:ext cx="7215188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uk-UA" sz="2800" b="1" dirty="0">
                <a:solidFill>
                  <a:srgbClr val="403152"/>
                </a:solidFill>
                <a:latin typeface="Calibri" pitchFamily="34" charset="0"/>
              </a:rPr>
              <a:t>Випуск  у 2017-2018 </a:t>
            </a:r>
            <a:r>
              <a:rPr lang="uk-UA" sz="2800" b="1" dirty="0" err="1">
                <a:solidFill>
                  <a:srgbClr val="403152"/>
                </a:solidFill>
                <a:latin typeface="Calibri" pitchFamily="34" charset="0"/>
              </a:rPr>
              <a:t>н.р</a:t>
            </a:r>
            <a:r>
              <a:rPr lang="uk-UA" sz="2800" b="1" dirty="0">
                <a:solidFill>
                  <a:srgbClr val="403152"/>
                </a:solidFill>
                <a:latin typeface="Calibri" pitchFamily="34" charset="0"/>
              </a:rPr>
              <a:t>. (291 чол.):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</a:pPr>
            <a:r>
              <a:rPr lang="uk-UA" sz="2000" b="1" dirty="0">
                <a:latin typeface="Calibri" pitchFamily="34" charset="0"/>
              </a:rPr>
              <a:t>Загальний випуск за навчальний рік :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 dirty="0">
                <a:latin typeface="Calibri" pitchFamily="34" charset="0"/>
              </a:rPr>
              <a:t>Бюджет – 251 чол.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sz="2000" b="1" dirty="0">
                <a:latin typeface="Calibri" pitchFamily="34" charset="0"/>
              </a:rPr>
              <a:t>Контракт – 31 чол. </a:t>
            </a:r>
          </a:p>
          <a:p>
            <a:pPr marL="342900" indent="-342900">
              <a:spcBef>
                <a:spcPct val="20000"/>
              </a:spcBef>
            </a:pPr>
            <a:r>
              <a:rPr lang="uk-UA" sz="2000" b="1" dirty="0">
                <a:latin typeface="Calibri" pitchFamily="34" charset="0"/>
              </a:rPr>
              <a:t>Випуск  протягом навчального року – 104 чол.</a:t>
            </a:r>
          </a:p>
          <a:p>
            <a:pPr marL="342900" indent="-342900">
              <a:spcBef>
                <a:spcPct val="20000"/>
              </a:spcBef>
            </a:pPr>
            <a:r>
              <a:rPr lang="uk-UA" sz="2000" b="1" dirty="0">
                <a:latin typeface="Calibri" pitchFamily="34" charset="0"/>
              </a:rPr>
              <a:t>Випуск станом на 27.06.2018 р. – 187 чол. , з них:</a:t>
            </a:r>
          </a:p>
          <a:p>
            <a:pPr marL="1439863" lvl="4" indent="-271463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2000" b="1" dirty="0">
                <a:latin typeface="Calibri" pitchFamily="34" charset="0"/>
              </a:rPr>
              <a:t>кваліфіковані робітники – 133 чол.</a:t>
            </a:r>
          </a:p>
          <a:p>
            <a:pPr marL="1439863" lvl="4" indent="-271463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2000" b="1" dirty="0">
                <a:latin typeface="Calibri" pitchFamily="34" charset="0"/>
              </a:rPr>
              <a:t>молодші спеціалісти – 45 чол.</a:t>
            </a:r>
          </a:p>
          <a:p>
            <a:pPr marL="1439863" lvl="4" indent="-271463">
              <a:spcBef>
                <a:spcPct val="20000"/>
              </a:spcBef>
              <a:buFont typeface="Wingdings" pitchFamily="2" charset="2"/>
              <a:buChar char="ü"/>
            </a:pPr>
            <a:r>
              <a:rPr lang="uk-UA" sz="2000" b="1" dirty="0">
                <a:latin typeface="Calibri" pitchFamily="34" charset="0"/>
              </a:rPr>
              <a:t>Контракт  - 9 чол. </a:t>
            </a:r>
          </a:p>
          <a:p>
            <a:pPr marL="1439863" lvl="4" indent="-1439863">
              <a:spcBef>
                <a:spcPct val="20000"/>
              </a:spcBef>
              <a:buFont typeface="Wingdings" pitchFamily="2" charset="2"/>
              <a:buNone/>
            </a:pPr>
            <a:r>
              <a:rPr lang="uk-UA" sz="2000" b="1" dirty="0">
                <a:latin typeface="Calibri" pitchFamily="34" charset="0"/>
              </a:rPr>
              <a:t>Курсова підготовка – 9 чол.</a:t>
            </a:r>
            <a:endParaRPr lang="uk-UA" sz="1100" b="1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57628"/>
            <a:ext cx="4286280" cy="28575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143932" cy="101122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Навчально-виробнича діяльність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1600200"/>
            <a:ext cx="7543800" cy="452596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i="1" dirty="0" smtClean="0">
                <a:solidFill>
                  <a:schemeClr val="accent4">
                    <a:lumMod val="50000"/>
                  </a:schemeClr>
                </a:solidFill>
              </a:rPr>
              <a:t>Працевлаштування  випускників 2017 р.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2000" b="1" i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Випуск – 162 чол.: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</a:t>
            </a:r>
            <a:r>
              <a:rPr lang="uk-UA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працевлаштовано</a:t>
            </a: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  – 137 чол. (84,6%),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продовжують навчання  - 4 чол. (2,5%)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ЗСУ – 2 чол. (1,2%),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декретна відпустка – 6 чол. (3,7%),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- не </a:t>
            </a:r>
            <a:r>
              <a:rPr lang="uk-UA" sz="2400" b="1" i="1" dirty="0" err="1" smtClean="0">
                <a:solidFill>
                  <a:schemeClr val="accent4">
                    <a:lumMod val="50000"/>
                  </a:schemeClr>
                </a:solidFill>
              </a:rPr>
              <a:t>працевлаштовано</a:t>
            </a: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 – 13 чол. (8%)</a:t>
            </a:r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143932" cy="65403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Навчально-виробнича діяльність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714375"/>
            <a:ext cx="7543800" cy="1428750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Надходження від проходження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виробничої практики у 2017 році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rgbClr val="FF0000"/>
                </a:solidFill>
              </a:rPr>
              <a:t>106104 грн. (105%), план 100819 грн.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928662" y="2428874"/>
            <a:ext cx="8001056" cy="350045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1600" b="1" i="1" dirty="0">
                <a:latin typeface="Arial" pitchFamily="34" charset="0"/>
              </a:rPr>
              <a:t>Надходження за професіями: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>
                <a:latin typeface="Arial" pitchFamily="34" charset="0"/>
              </a:rPr>
              <a:t>слюсар з ремонту колісних транспортних засобів, електрогазозварник – 19703 грн</a:t>
            </a:r>
            <a:r>
              <a:rPr lang="uk-UA" sz="1600" b="1" i="1" dirty="0" smtClean="0">
                <a:latin typeface="Arial" pitchFamily="34" charset="0"/>
              </a:rPr>
              <a:t>.(88,4 %), заплановано - 22292,51 грн.; </a:t>
            </a:r>
            <a:endParaRPr lang="uk-UA" sz="1600" b="1" i="1" dirty="0">
              <a:latin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>
                <a:latin typeface="Arial" pitchFamily="34" charset="0"/>
              </a:rPr>
              <a:t>муляр, штукатур, лицювальник-плиточник – 17651 грн</a:t>
            </a:r>
            <a:r>
              <a:rPr lang="uk-UA" sz="1600" b="1" i="1" dirty="0" smtClean="0">
                <a:latin typeface="Arial" pitchFamily="34" charset="0"/>
              </a:rPr>
              <a:t>. (97,4%), 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1600" b="1" i="1" dirty="0" smtClean="0">
                <a:latin typeface="Arial" pitchFamily="34" charset="0"/>
              </a:rPr>
              <a:t>      заплановано - 18129,66 грн.;</a:t>
            </a:r>
            <a:endParaRPr lang="uk-UA" sz="1600" b="1" i="1" dirty="0">
              <a:latin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>
                <a:latin typeface="Arial" pitchFamily="34" charset="0"/>
              </a:rPr>
              <a:t>кухар, кондитер – 32955 грн. (</a:t>
            </a:r>
            <a:r>
              <a:rPr lang="uk-UA" sz="1600" b="1" i="1" dirty="0" smtClean="0">
                <a:latin typeface="Arial" pitchFamily="34" charset="0"/>
              </a:rPr>
              <a:t>123,1%), заплановано - 26779,97 грн. ;</a:t>
            </a:r>
            <a:endParaRPr lang="uk-UA" sz="1600" b="1" i="1" dirty="0">
              <a:latin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>
                <a:latin typeface="Arial" pitchFamily="34" charset="0"/>
              </a:rPr>
              <a:t>електромеханік з ремонту та обслуговування ЛОМ, монтажник ІКУ – 11393 грн. </a:t>
            </a:r>
            <a:r>
              <a:rPr lang="uk-UA" sz="1600" b="1" i="1" dirty="0" smtClean="0">
                <a:latin typeface="Arial" pitchFamily="34" charset="0"/>
              </a:rPr>
              <a:t>(101,8%), заплановано – 11192,51 грн.;</a:t>
            </a:r>
            <a:endParaRPr lang="uk-UA" sz="1600" b="1" i="1" dirty="0">
              <a:latin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>
                <a:latin typeface="Arial" pitchFamily="34" charset="0"/>
              </a:rPr>
              <a:t>продавець продовольчих товарів, продавець непродовольчих товарів  - 21890 грн. (</a:t>
            </a:r>
            <a:r>
              <a:rPr lang="uk-UA" sz="1600" b="1" i="1" dirty="0" smtClean="0">
                <a:latin typeface="Arial" pitchFamily="34" charset="0"/>
              </a:rPr>
              <a:t>110%), заплановано – 19900,01 грн.;</a:t>
            </a:r>
            <a:endParaRPr lang="uk-UA" sz="1600" b="1" i="1" dirty="0">
              <a:latin typeface="Arial" pitchFamily="34" charset="0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sz="1600" b="1" i="1" dirty="0">
                <a:latin typeface="Arial" pitchFamily="34" charset="0"/>
              </a:rPr>
              <a:t>кравець, закрійник – 2512 грн. (</a:t>
            </a:r>
            <a:r>
              <a:rPr lang="uk-UA" sz="1600" b="1" i="1" dirty="0" smtClean="0">
                <a:latin typeface="Arial" pitchFamily="34" charset="0"/>
              </a:rPr>
              <a:t>99,5%) , заплановано – 2524,34 грн.</a:t>
            </a:r>
            <a:endParaRPr lang="ru-RU" sz="1600" b="1" i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143932" cy="65403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Навчально-виробнича діяльність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714375"/>
            <a:ext cx="7543800" cy="928688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chemeClr val="accent4">
                    <a:lumMod val="50000"/>
                  </a:schemeClr>
                </a:solidFill>
              </a:rPr>
              <a:t>Виконання плану виробничої діяльності у 2017 році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 smtClean="0">
                <a:solidFill>
                  <a:srgbClr val="FF0000"/>
                </a:solidFill>
              </a:rPr>
              <a:t>3827504 грн. (118%)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214438" y="1643063"/>
            <a:ext cx="7543800" cy="1285875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в тому числі виконання плану  від реалізації продукції за професіями </a:t>
            </a:r>
            <a:r>
              <a:rPr lang="uk-UA" sz="2400" b="1" i="1" dirty="0">
                <a:solidFill>
                  <a:srgbClr val="FF0000"/>
                </a:solidFill>
                <a:latin typeface="+mn-lt"/>
              </a:rPr>
              <a:t>95689 грн. (112%), план 85280 грн.,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400" b="1" i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а саме: </a:t>
            </a:r>
          </a:p>
        </p:txBody>
      </p:sp>
      <p:sp>
        <p:nvSpPr>
          <p:cNvPr id="20485" name="Прямоугольник 5"/>
          <p:cNvSpPr>
            <a:spLocks noChangeArrowheads="1"/>
          </p:cNvSpPr>
          <p:nvPr/>
        </p:nvSpPr>
        <p:spPr bwMode="auto">
          <a:xfrm>
            <a:off x="1143000" y="2928938"/>
            <a:ext cx="80010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b="1" i="1">
                <a:latin typeface="Calibri" pitchFamily="34" charset="0"/>
              </a:rPr>
              <a:t>слюсар з ремонту колісних транспортних засобів, електрогазозварник – 6171 грн.(111 %), план 5570 грн.; 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b="1" i="1">
                <a:latin typeface="Calibri" pitchFamily="34" charset="0"/>
              </a:rPr>
              <a:t>муляр, штукатур, лицювальник-плиточник – 11931 грн. (210%), план 5680 грн.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b="1" i="1">
                <a:latin typeface="Calibri" pitchFamily="34" charset="0"/>
              </a:rPr>
              <a:t>кухар, кондитер – 23281 грн. (102%), план 22800 грн.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b="1" i="1">
                <a:latin typeface="Calibri" pitchFamily="34" charset="0"/>
              </a:rPr>
              <a:t>електромеханік з ремонту та обслуговування ЛОМ, монтажник ІКУ – 4580 грн. (100%), план 4580 грн.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b="1" i="1">
                <a:latin typeface="Calibri" pitchFamily="34" charset="0"/>
              </a:rPr>
              <a:t>продавець продовольчих товарів, продавець непродовольчих товарів  - 44576 грн. (107%), план 41500 грн.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uk-UA" b="1" i="1">
                <a:latin typeface="Calibri" pitchFamily="34" charset="0"/>
              </a:rPr>
              <a:t>кравець, закрійник – 5150 грн. (100%) , план 5150 грн.</a:t>
            </a:r>
            <a:endParaRPr lang="ru-RU" sz="2000" b="1" i="1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Радчук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14"/>
            <a:ext cx="8143932" cy="14287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Навчально-виробнича діяльність</a:t>
            </a:r>
            <a:b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</a:b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за два квартали 2018 </a:t>
            </a:r>
            <a:r>
              <a:rPr lang="uk-UA" sz="3200" b="1" i="1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р</a:t>
            </a:r>
            <a:r>
              <a:rPr lang="uk-UA" sz="3200" b="1" i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ea typeface="Adobe Ming Std L" pitchFamily="18" charset="-128"/>
              </a:rPr>
              <a:t>. 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75" y="1928813"/>
            <a:ext cx="7543800" cy="3286125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</a:rPr>
              <a:t>Надійшло коштів на суму </a:t>
            </a:r>
            <a:r>
              <a:rPr lang="uk-UA" sz="2800" b="1" i="1" dirty="0" smtClean="0">
                <a:solidFill>
                  <a:srgbClr val="FF0000"/>
                </a:solidFill>
              </a:rPr>
              <a:t>64572 грн.,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</a:rPr>
              <a:t>Виготовлено товарів для власних потреб та виконано робіт на утримання матеріальної бази училища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</a:rPr>
              <a:t>на суму </a:t>
            </a:r>
            <a:r>
              <a:rPr lang="uk-UA" sz="2800" b="1" i="1" dirty="0" smtClean="0">
                <a:solidFill>
                  <a:srgbClr val="FF0000"/>
                </a:solidFill>
              </a:rPr>
              <a:t>144262 грн.,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</a:rPr>
              <a:t>що разом складає </a:t>
            </a:r>
            <a:r>
              <a:rPr lang="uk-UA" sz="2800" b="1" i="1" dirty="0" smtClean="0">
                <a:solidFill>
                  <a:srgbClr val="FF0000"/>
                </a:solidFill>
              </a:rPr>
              <a:t>208834 грн.</a:t>
            </a: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</a:rPr>
              <a:t>,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i="1" dirty="0" smtClean="0">
                <a:solidFill>
                  <a:schemeClr val="accent4">
                    <a:lumMod val="50000"/>
                  </a:schemeClr>
                </a:solidFill>
              </a:rPr>
              <a:t>план </a:t>
            </a:r>
            <a:r>
              <a:rPr lang="uk-UA" sz="2800" b="1" i="1" dirty="0" smtClean="0">
                <a:solidFill>
                  <a:srgbClr val="FF0000"/>
                </a:solidFill>
              </a:rPr>
              <a:t>147820 грн. (144,7%)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1535</TotalTime>
  <Words>1548</Words>
  <Application>Microsoft Office PowerPoint</Application>
  <PresentationFormat>Экран (4:3)</PresentationFormat>
  <Paragraphs>225</Paragraphs>
  <Slides>39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Навчально-виробнича діяльність </vt:lpstr>
      <vt:lpstr>Навчально-виробнича діяльність </vt:lpstr>
      <vt:lpstr>Навчально-виробнича діяльність </vt:lpstr>
      <vt:lpstr>Навчально-виробнича діяльність за два квартали 2018 р. </vt:lpstr>
      <vt:lpstr>Навчально-виробнича діяльність  за два квартали 2018 р. </vt:lpstr>
      <vt:lpstr>Слайд 11</vt:lpstr>
      <vt:lpstr>Слайд 12</vt:lpstr>
      <vt:lpstr>Відкриття Центру розвитку професійної кар’єри (18.05.2018)</vt:lpstr>
      <vt:lpstr>Охорона праці </vt:lpstr>
      <vt:lpstr>Під час навчання та перевірки знань з охорони праці</vt:lpstr>
      <vt:lpstr>Досягнення учнів та педагогічних працівників</vt:lpstr>
      <vt:lpstr>Слайд 17</vt:lpstr>
      <vt:lpstr>Слайд 18</vt:lpstr>
      <vt:lpstr>Стипендія голови ОДА  Овчаренко Руслан</vt:lpstr>
      <vt:lpstr>III етап обласного огляду – конкурсу на краще КМЗпредметів «Історія України», «Всесвітня історія», «Правознавство»</vt:lpstr>
      <vt:lpstr>Участь в ярмарку до Дня Європи</vt:lpstr>
      <vt:lpstr>Слайд 22</vt:lpstr>
      <vt:lpstr>Слайд 23</vt:lpstr>
      <vt:lpstr>Слайд 24</vt:lpstr>
      <vt:lpstr>Підвищення  кваліфікації педагогічних працівників </vt:lpstr>
      <vt:lpstr>Слайд 26</vt:lpstr>
      <vt:lpstr>Слайд 27</vt:lpstr>
      <vt:lpstr>Слайд 28</vt:lpstr>
      <vt:lpstr>Слайд 29</vt:lpstr>
      <vt:lpstr>Профорієнтаційна робота починається з учнів молодших  класів</vt:lpstr>
      <vt:lpstr>Зміцнення матеріально-технічної бази</vt:lpstr>
      <vt:lpstr>Зміцнення матеріально-технічної бази</vt:lpstr>
      <vt:lpstr>Зміцнення матеріально-технічної бази</vt:lpstr>
      <vt:lpstr>Зміцнення матеріально-технічної бази</vt:lpstr>
      <vt:lpstr>Впровадження  сучасного обладнання та вивчення передових технологій </vt:lpstr>
      <vt:lpstr>Впровадження  сучасного обладнання та вивчення передових технологій </vt:lpstr>
      <vt:lpstr>Слайд 37</vt:lpstr>
      <vt:lpstr>Слайд 38</vt:lpstr>
      <vt:lpstr>  Експериментальний  навчальний заклад всеукраїнського рівня Державний професійно-технічний навчальний заклад  «Роменське вище професійне училище»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Радчук</dc:creator>
  <cp:lastModifiedBy>Вика </cp:lastModifiedBy>
  <cp:revision>198</cp:revision>
  <dcterms:created xsi:type="dcterms:W3CDTF">2016-02-12T07:20:20Z</dcterms:created>
  <dcterms:modified xsi:type="dcterms:W3CDTF">2018-06-27T20:08:11Z</dcterms:modified>
</cp:coreProperties>
</file>