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9"/>
  </p:notesMasterIdLst>
  <p:handoutMasterIdLst>
    <p:handoutMasterId r:id="rId40"/>
  </p:handoutMasterIdLst>
  <p:sldIdLst>
    <p:sldId id="256" r:id="rId2"/>
    <p:sldId id="315" r:id="rId3"/>
    <p:sldId id="323" r:id="rId4"/>
    <p:sldId id="316" r:id="rId5"/>
    <p:sldId id="314" r:id="rId6"/>
    <p:sldId id="354" r:id="rId7"/>
    <p:sldId id="335" r:id="rId8"/>
    <p:sldId id="333" r:id="rId9"/>
    <p:sldId id="337" r:id="rId10"/>
    <p:sldId id="363" r:id="rId11"/>
    <p:sldId id="364" r:id="rId12"/>
    <p:sldId id="361" r:id="rId13"/>
    <p:sldId id="365" r:id="rId14"/>
    <p:sldId id="355" r:id="rId15"/>
    <p:sldId id="358" r:id="rId16"/>
    <p:sldId id="359" r:id="rId17"/>
    <p:sldId id="366" r:id="rId18"/>
    <p:sldId id="367" r:id="rId19"/>
    <p:sldId id="360" r:id="rId20"/>
    <p:sldId id="351" r:id="rId21"/>
    <p:sldId id="349" r:id="rId22"/>
    <p:sldId id="353" r:id="rId23"/>
    <p:sldId id="352" r:id="rId24"/>
    <p:sldId id="299" r:id="rId25"/>
    <p:sldId id="368" r:id="rId26"/>
    <p:sldId id="325" r:id="rId27"/>
    <p:sldId id="369" r:id="rId28"/>
    <p:sldId id="330" r:id="rId29"/>
    <p:sldId id="375" r:id="rId30"/>
    <p:sldId id="341" r:id="rId31"/>
    <p:sldId id="373" r:id="rId32"/>
    <p:sldId id="374" r:id="rId33"/>
    <p:sldId id="327" r:id="rId34"/>
    <p:sldId id="370" r:id="rId35"/>
    <p:sldId id="371" r:id="rId36"/>
    <p:sldId id="372" r:id="rId37"/>
    <p:sldId id="295" r:id="rId38"/>
  </p:sldIdLst>
  <p:sldSz cx="9144000" cy="6858000" type="screen4x3"/>
  <p:notesSz cx="6888163" cy="100171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360" autoAdjust="0"/>
    <p:restoredTop sz="86420" autoAdjust="0"/>
  </p:normalViewPr>
  <p:slideViewPr>
    <p:cSldViewPr>
      <p:cViewPr varScale="1">
        <p:scale>
          <a:sx n="113" d="100"/>
          <a:sy n="113" d="100"/>
        </p:scale>
        <p:origin x="-16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5AF96E8F-64FB-4169-9608-01801483FDFB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4047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4047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4DE6E79-A2C2-45B9-9819-80861F723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6FD63A70-3D86-4575-AACD-88650BC047C5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7817"/>
            <a:ext cx="5510213" cy="4508659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4047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4047"/>
            <a:ext cx="2984500" cy="501491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AC1668EF-64D9-4F8C-83B5-1D3331694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8D8F1B-D564-4F5F-BE3B-F93D49D64E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6C53F-B742-4E99-90EE-7BB2AB527B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6C53F-B742-4E99-90EE-7BB2AB527B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6C53F-B742-4E99-90EE-7BB2AB527B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4BB666-8A81-4661-BF46-768C61C3E9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4BB666-8A81-4661-BF46-768C61C3E9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31443A-B921-4187-9019-4294C00652E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31443A-B921-4187-9019-4294C00652E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31443A-B921-4187-9019-4294C00652E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FDEA5-AFB0-4867-9D60-ED3600EC5F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FDEA5-AFB0-4867-9D60-ED3600EC5F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FDEA5-AFB0-4867-9D60-ED3600EC5F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FDEA5-AFB0-4867-9D60-ED3600EC5F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77ADA6-8AFD-43B7-8D37-8707211AA05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F313-4422-49F4-9579-DBDF7137D1A3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2D8-D211-42FF-94C1-DA8D7966D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2C502-D05C-46F7-99A3-0768F9A29E65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4D8B-BAB4-4F83-895D-8B0D694F0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CBC0-AD07-479B-93E4-EE705FDA25AF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16B5-7CEF-4088-882F-84196FDC4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2E56-30A3-46DF-9E21-414169B4C70D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1AD4-F9DD-42A1-AB64-8B61CA7C9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4FD33-7B85-423F-B745-1BB838810297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A167-E80C-46CE-9271-44192162C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28613-592F-4EF2-BF2E-D2C59B985A77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7DA7-06A2-46E1-BF17-D219BBE90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B4351-701F-4405-920C-2AAC620BFE3C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96E4-9931-4B2E-BA12-BB71B6996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71E5C-0723-4F4C-9C97-B7743C7AF8CD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2C7E-A8ED-4200-98A8-94DABE9BCF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2317-D9D5-4532-8B79-81E26B9AE297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9A24C-E682-474B-9C19-78EB07668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42A95-7C66-473D-9D98-2976AE7A856D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55C-B617-428A-B973-F551757A9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99-A4A1-4C28-9749-9CA68844A404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7ED3-6FB3-457E-9EAC-B290265EB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50C55A-385A-4FA4-B9F6-4A159025A251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3F2D1C-FAC6-4C1A-92D8-C4DAA4108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150" y="153988"/>
            <a:ext cx="68580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Державний професійно-технічний навчальний заклад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“Роменське</a:t>
            </a:r>
            <a:r>
              <a:rPr lang="uk-UA" sz="2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вище професійне </a:t>
            </a:r>
            <a:r>
              <a:rPr lang="uk-UA" sz="29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училище”</a:t>
            </a:r>
            <a:endParaRPr lang="ru-RU" sz="2900" b="1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5929313" y="3917950"/>
            <a:ext cx="28575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i="1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42000, Сумська обл., </a:t>
            </a:r>
            <a:r>
              <a:rPr lang="uk-UA" b="1" i="1" dirty="0" err="1">
                <a:solidFill>
                  <a:srgbClr val="002060"/>
                </a:solidFill>
                <a:latin typeface="Calibri" pitchFamily="34" charset="0"/>
              </a:rPr>
              <a:t>м.Ромни</a:t>
            </a:r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endParaRPr lang="uk-UA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Calibri" pitchFamily="34" charset="0"/>
              </a:rPr>
              <a:t>вул</a:t>
            </a:r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. </a:t>
            </a:r>
            <a:r>
              <a:rPr lang="uk-UA" b="1" i="1" dirty="0" err="1" smtClean="0">
                <a:solidFill>
                  <a:srgbClr val="002060"/>
                </a:solidFill>
                <a:latin typeface="Calibri" pitchFamily="34" charset="0"/>
              </a:rPr>
              <a:t>Коржівська</a:t>
            </a:r>
            <a:r>
              <a:rPr lang="uk-UA" b="1" i="1" dirty="0" smtClean="0">
                <a:solidFill>
                  <a:srgbClr val="002060"/>
                </a:solidFill>
                <a:latin typeface="Calibri" pitchFamily="34" charset="0"/>
              </a:rPr>
              <a:t>,44</a:t>
            </a:r>
            <a:endParaRPr lang="uk-UA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4" cstate="print"/>
          <a:srcRect l="35149" t="42650" r="2473" b="44749"/>
          <a:stretch>
            <a:fillRect/>
          </a:stretch>
        </p:blipFill>
        <p:spPr bwMode="auto">
          <a:xfrm>
            <a:off x="3168650" y="5238750"/>
            <a:ext cx="57277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1"/>
          <p:cNvPicPr>
            <a:picLocks noChangeAspect="1"/>
          </p:cNvPicPr>
          <p:nvPr/>
        </p:nvPicPr>
        <p:blipFill>
          <a:blip r:embed="rId5" cstate="print"/>
          <a:srcRect l="18848" t="40985" r="58875" b="45364"/>
          <a:stretch>
            <a:fillRect/>
          </a:stretch>
        </p:blipFill>
        <p:spPr bwMode="auto">
          <a:xfrm>
            <a:off x="1619250" y="4922838"/>
            <a:ext cx="223202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&amp;Fcy;&amp;ocy;&amp;tcy;&amp;ocy; 1. 03.09.2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772816"/>
            <a:ext cx="3992563" cy="2714625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00625" y="4500563"/>
            <a:ext cx="3857625" cy="214312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605" name="Прямоугольник 11"/>
          <p:cNvSpPr>
            <a:spLocks noChangeArrowheads="1"/>
          </p:cNvSpPr>
          <p:nvPr/>
        </p:nvSpPr>
        <p:spPr bwMode="auto">
          <a:xfrm>
            <a:off x="1285852" y="0"/>
            <a:ext cx="7429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116633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Матеріально-технічна база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навчально-практичного центру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4" name="Picture 6" descr="C:\Users\Юля\Desktop\НПЦ\НПЦ 08.05\DSC_00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324036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6"/>
            <a:ext cx="3276000" cy="218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6" descr="Ð¤Ð¾ÑÐ¾.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861048"/>
            <a:ext cx="351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6500813" cy="857250"/>
          </a:xfrm>
        </p:spPr>
        <p:txBody>
          <a:bodyPr/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Надання освітніх та виробничих послуг</a:t>
            </a:r>
            <a:endParaRPr lang="ru-RU" sz="3600" b="1" i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4747" t="8137" r="4384" b="5402"/>
          <a:stretch>
            <a:fillRect/>
          </a:stretch>
        </p:blipFill>
        <p:spPr bwMode="auto">
          <a:xfrm>
            <a:off x="1259632" y="1340768"/>
            <a:ext cx="356577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C:\Users\Юля\Desktop\НПЦ\Послуги\007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340768"/>
            <a:ext cx="3341754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1170" t="8773"/>
          <a:stretch>
            <a:fillRect/>
          </a:stretch>
        </p:blipFill>
        <p:spPr bwMode="auto">
          <a:xfrm>
            <a:off x="3203848" y="3861048"/>
            <a:ext cx="352903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71414"/>
            <a:ext cx="7429552" cy="12144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ЦЕНТР ВІЙСЬКОВО-ПАТРІОТИЧНОГО  ВИХОВАННЯ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3564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96752"/>
            <a:ext cx="3564000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861048"/>
            <a:ext cx="3648000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861048"/>
            <a:ext cx="3456384" cy="272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71414"/>
            <a:ext cx="7429552" cy="1214446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ЦЕНТР ВІЙСЬКОВО-ПАТРІОТИЧНОГО ВИХОВАННЯ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28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uk-UA" sz="2400" dirty="0" smtClean="0">
                <a:latin typeface="+mj-lt"/>
                <a:ea typeface="+mj-ea"/>
                <a:cs typeface="+mj-cs"/>
              </a:rPr>
              <a:t>(під час профорієнтації учнівської молоді)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331200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31200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933056"/>
            <a:ext cx="372600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НАВЧАЛЬНО-МЕТОДИЧНА ДІЯЛЬНІСТЬ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Пріоритетним напрямком навчально-методичної діяльності в училищі є здійснення системної роботи  		над методичною проблемою: 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sz="2400" b="1" dirty="0" err="1" smtClean="0">
                <a:solidFill>
                  <a:srgbClr val="FF0000"/>
                </a:solidFill>
                <a:latin typeface="Calibri" pitchFamily="34" charset="0"/>
              </a:rPr>
              <a:t>“</a:t>
            </a:r>
            <a:r>
              <a:rPr lang="uk-UA" sz="2400" b="1" i="1" dirty="0" err="1" smtClean="0">
                <a:solidFill>
                  <a:srgbClr val="FF0000"/>
                </a:solidFill>
                <a:latin typeface="Calibri" pitchFamily="34" charset="0"/>
              </a:rPr>
              <a:t>Розвиток</a:t>
            </a:r>
            <a:r>
              <a:rPr lang="uk-UA" sz="2400" b="1" i="1" dirty="0" smtClean="0">
                <a:solidFill>
                  <a:srgbClr val="FF0000"/>
                </a:solidFill>
                <a:latin typeface="Calibri" pitchFamily="34" charset="0"/>
              </a:rPr>
              <a:t> професійних компетентностей та педагогічної майстерності педагогів як основа моделювання інноваційного освітнього </a:t>
            </a:r>
            <a:r>
              <a:rPr lang="uk-UA" sz="2400" b="1" i="1" dirty="0" err="1" smtClean="0">
                <a:solidFill>
                  <a:srgbClr val="FF0000"/>
                </a:solidFill>
                <a:latin typeface="Calibri" pitchFamily="34" charset="0"/>
              </a:rPr>
              <a:t>простору”</a:t>
            </a:r>
            <a:endParaRPr lang="uk-UA" sz="2400" b="1" i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pic>
        <p:nvPicPr>
          <p:cNvPr id="6" name="Рисунок 5" descr="http://www.pskovgorod.ru/watermark.php?img=files/2017/_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356000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Підготовка до ліцензування професій</a:t>
            </a:r>
            <a:endParaRPr lang="ru-RU" sz="28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55679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+mj-lt"/>
              </a:rPr>
              <a:t>Професія 4113 </a:t>
            </a:r>
            <a:r>
              <a:rPr lang="uk-UA" sz="2000" dirty="0" err="1" smtClean="0">
                <a:latin typeface="+mj-lt"/>
              </a:rPr>
              <a:t>“Оператор</a:t>
            </a:r>
            <a:r>
              <a:rPr lang="uk-UA" sz="2000" dirty="0" smtClean="0">
                <a:latin typeface="+mj-lt"/>
              </a:rPr>
              <a:t> з обробки інформації та програмного забезпечення;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1556792"/>
            <a:ext cx="7056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dirty="0" smtClean="0">
              <a:latin typeface="+mj-lt"/>
            </a:endParaRPr>
          </a:p>
          <a:p>
            <a:endParaRPr lang="uk-UA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492896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 </a:t>
            </a:r>
            <a:r>
              <a:rPr lang="uk-UA" sz="2000" dirty="0" smtClean="0">
                <a:latin typeface="+mj-lt"/>
              </a:rPr>
              <a:t>Професія 7242 </a:t>
            </a:r>
            <a:r>
              <a:rPr lang="uk-UA" sz="2000" dirty="0" err="1" smtClean="0">
                <a:latin typeface="+mj-lt"/>
              </a:rPr>
              <a:t>“Монтажник</a:t>
            </a:r>
            <a:r>
              <a:rPr lang="uk-UA" sz="2000" dirty="0" smtClean="0">
                <a:latin typeface="+mj-lt"/>
              </a:rPr>
              <a:t> інформаційно-комунікаційного    </a:t>
            </a:r>
            <a:r>
              <a:rPr lang="uk-UA" sz="2000" dirty="0" err="1" smtClean="0">
                <a:latin typeface="+mj-lt"/>
              </a:rPr>
              <a:t>устаткування”</a:t>
            </a:r>
            <a:r>
              <a:rPr lang="uk-UA" sz="2000" dirty="0" smtClean="0">
                <a:latin typeface="+mj-lt"/>
              </a:rPr>
              <a:t> (розроблення стандарту)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Експериментальна робота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за темою</a:t>
            </a:r>
            <a:r>
              <a:rPr lang="uk-UA" sz="20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:</a:t>
            </a:r>
            <a:r>
              <a:rPr lang="uk-UA" sz="24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 </a:t>
            </a:r>
            <a:r>
              <a:rPr lang="uk-UA" sz="2400" b="1" i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“Розвиток</a:t>
            </a:r>
            <a:r>
              <a:rPr lang="uk-UA" sz="24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 публічно-приватного партнерства у сфері професійної (професійно-технічної) освіти з використанням технологій стратегічного </a:t>
            </a:r>
            <a:r>
              <a:rPr lang="uk-UA" sz="2400" b="1" i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менеджменту”</a:t>
            </a:r>
            <a:endParaRPr lang="ru-RU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5567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556792"/>
            <a:ext cx="7056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dirty="0" smtClean="0">
              <a:latin typeface="+mj-lt"/>
            </a:endParaRPr>
          </a:p>
          <a:p>
            <a:endParaRPr lang="uk-UA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4928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37890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Наказ Міністерства освіти і науки України                                   від 08.04.2019р. №452</a:t>
            </a:r>
            <a:endParaRPr lang="ru-RU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0"/>
            <a:ext cx="7429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Участь у Міжнародних 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всеукраїнських заходах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5567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556792"/>
            <a:ext cx="7056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dirty="0" smtClean="0">
              <a:latin typeface="+mj-lt"/>
            </a:endParaRPr>
          </a:p>
          <a:p>
            <a:endParaRPr lang="uk-UA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4928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37890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9" name="Picture 2" descr="&amp;Fcy;&amp;ocy;&amp;tcy;&amp;ocy;. 08.10.2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12776"/>
            <a:ext cx="2327275" cy="358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3608" y="515719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+mj-lt"/>
              </a:rPr>
              <a:t>На фото: </a:t>
            </a:r>
            <a:r>
              <a:rPr lang="ru-RU" sz="1200" b="1" i="1" dirty="0" err="1" smtClean="0">
                <a:latin typeface="+mj-lt"/>
              </a:rPr>
              <a:t>Матвієнко</a:t>
            </a:r>
            <a:r>
              <a:rPr lang="ru-RU" sz="1200" b="1" i="1" dirty="0" smtClean="0">
                <a:latin typeface="+mj-lt"/>
              </a:rPr>
              <a:t> </a:t>
            </a:r>
            <a:r>
              <a:rPr lang="ru-RU" sz="1200" b="1" i="1" dirty="0" err="1" smtClean="0">
                <a:latin typeface="+mj-lt"/>
              </a:rPr>
              <a:t>Олексій</a:t>
            </a:r>
            <a:r>
              <a:rPr lang="ru-RU" sz="1200" b="1" i="1" dirty="0" smtClean="0">
                <a:latin typeface="+mj-lt"/>
              </a:rPr>
              <a:t>,  </a:t>
            </a:r>
            <a:r>
              <a:rPr lang="ru-RU" sz="1200" b="1" i="1" dirty="0" err="1" smtClean="0">
                <a:latin typeface="+mj-lt"/>
              </a:rPr>
              <a:t>учень</a:t>
            </a:r>
            <a:r>
              <a:rPr lang="ru-RU" sz="1200" b="1" i="1" dirty="0" smtClean="0">
                <a:latin typeface="+mj-lt"/>
              </a:rPr>
              <a:t>   ДПТНЗ «</a:t>
            </a:r>
            <a:r>
              <a:rPr lang="ru-RU" sz="1200" b="1" i="1" dirty="0" err="1" smtClean="0">
                <a:latin typeface="+mj-lt"/>
              </a:rPr>
              <a:t>Роменське</a:t>
            </a:r>
            <a:r>
              <a:rPr lang="ru-RU" sz="1200" b="1" i="1" dirty="0" smtClean="0">
                <a:latin typeface="+mj-lt"/>
              </a:rPr>
              <a:t> ВПУ»  </a:t>
            </a:r>
            <a:r>
              <a:rPr lang="ru-RU" sz="1200" b="1" i="1" dirty="0" err="1" smtClean="0">
                <a:latin typeface="+mj-lt"/>
              </a:rPr>
              <a:t>під</a:t>
            </a:r>
            <a:r>
              <a:rPr lang="ru-RU" sz="1200" b="1" i="1" dirty="0" smtClean="0">
                <a:latin typeface="+mj-lt"/>
              </a:rPr>
              <a:t>             </a:t>
            </a:r>
          </a:p>
          <a:p>
            <a:pPr algn="ctr"/>
            <a:r>
              <a:rPr lang="ru-RU" sz="1200" b="1" i="1" dirty="0" smtClean="0">
                <a:latin typeface="+mj-lt"/>
              </a:rPr>
              <a:t>                час </a:t>
            </a:r>
            <a:r>
              <a:rPr lang="ru-RU" sz="1200" b="1" i="1" dirty="0" err="1" smtClean="0">
                <a:latin typeface="+mj-lt"/>
              </a:rPr>
              <a:t>нагородження</a:t>
            </a:r>
            <a:r>
              <a:rPr lang="ru-RU" sz="1200" b="1" i="1" dirty="0" smtClean="0">
                <a:latin typeface="+mj-lt"/>
              </a:rPr>
              <a:t> </a:t>
            </a:r>
            <a:r>
              <a:rPr lang="ru-RU" sz="1200" b="1" i="1" dirty="0" err="1" smtClean="0">
                <a:latin typeface="+mj-lt"/>
              </a:rPr>
              <a:t>переможців</a:t>
            </a:r>
            <a:r>
              <a:rPr lang="ru-RU" sz="1200" b="1" i="1" dirty="0" smtClean="0">
                <a:latin typeface="+mj-lt"/>
              </a:rPr>
              <a:t> конкурсу  «</a:t>
            </a:r>
            <a:r>
              <a:rPr lang="en-US" sz="1200" b="1" i="1" dirty="0" smtClean="0">
                <a:latin typeface="+mj-lt"/>
              </a:rPr>
              <a:t>Best.CookFest-2018</a:t>
            </a:r>
            <a:r>
              <a:rPr lang="ru-RU" sz="1200" b="1" i="1" dirty="0" smtClean="0">
                <a:latin typeface="+mj-lt"/>
              </a:rPr>
              <a:t>»</a:t>
            </a:r>
            <a:endParaRPr lang="ru-RU" sz="1200" b="1" i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556792"/>
            <a:ext cx="2648566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868144" y="530120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latin typeface="+mn-lt"/>
              </a:rPr>
              <a:t>X</a:t>
            </a:r>
            <a:r>
              <a:rPr lang="uk-UA" sz="1200" b="1" i="1" dirty="0" smtClean="0">
                <a:latin typeface="+mn-lt"/>
              </a:rPr>
              <a:t> Міжнародна виставка </a:t>
            </a:r>
            <a:r>
              <a:rPr lang="uk-UA" sz="1200" b="1" i="1" dirty="0" err="1" smtClean="0">
                <a:latin typeface="+mn-lt"/>
              </a:rPr>
              <a:t>“Сучасні</a:t>
            </a:r>
            <a:r>
              <a:rPr lang="uk-UA" sz="1200" b="1" i="1" dirty="0" smtClean="0">
                <a:latin typeface="+mn-lt"/>
              </a:rPr>
              <a:t> заклади </a:t>
            </a:r>
            <a:r>
              <a:rPr lang="uk-UA" sz="1200" b="1" i="1" dirty="0" err="1" smtClean="0">
                <a:latin typeface="+mn-lt"/>
              </a:rPr>
              <a:t>освіти”</a:t>
            </a:r>
            <a:r>
              <a:rPr lang="uk-UA" sz="1200" b="1" i="1" dirty="0" smtClean="0">
                <a:latin typeface="+mn-lt"/>
              </a:rPr>
              <a:t> -2019 “</a:t>
            </a:r>
            <a:endParaRPr lang="ru-RU" sz="1200" b="1" i="1" dirty="0">
              <a:latin typeface="+mn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перемоги у Міжнародних 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всеукраїнських заходах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55679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556792"/>
            <a:ext cx="7056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dirty="0" smtClean="0">
              <a:latin typeface="+mj-lt"/>
            </a:endParaRPr>
          </a:p>
          <a:p>
            <a:endParaRPr lang="uk-UA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4928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37890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450912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+mn-lt"/>
              </a:rPr>
              <a:t>На фото:  </a:t>
            </a:r>
            <a:r>
              <a:rPr lang="ru-RU" sz="1200" b="1" i="1" dirty="0" err="1" smtClean="0">
                <a:latin typeface="+mn-lt"/>
              </a:rPr>
              <a:t>переможець</a:t>
            </a:r>
            <a:r>
              <a:rPr lang="ru-RU" sz="1200" b="1" i="1" dirty="0" smtClean="0">
                <a:latin typeface="+mn-lt"/>
              </a:rPr>
              <a:t> </a:t>
            </a:r>
            <a:r>
              <a:rPr lang="en-US" sz="1200" b="1" i="1" dirty="0" smtClean="0">
                <a:latin typeface="+mn-lt"/>
              </a:rPr>
              <a:t>XIX</a:t>
            </a:r>
            <a:r>
              <a:rPr lang="uk-UA" sz="1200" b="1" i="1" dirty="0" smtClean="0">
                <a:latin typeface="+mn-lt"/>
              </a:rPr>
              <a:t> Міжнародного конкурсу </a:t>
            </a:r>
          </a:p>
          <a:p>
            <a:pPr algn="ctr"/>
            <a:r>
              <a:rPr lang="uk-UA" sz="1200" b="1" i="1" dirty="0" smtClean="0">
                <a:latin typeface="+mn-lt"/>
              </a:rPr>
              <a:t>з української мови  імені Петра </a:t>
            </a:r>
            <a:r>
              <a:rPr lang="uk-UA" sz="1200" b="1" i="1" dirty="0" err="1" smtClean="0">
                <a:latin typeface="+mn-lt"/>
              </a:rPr>
              <a:t>Яцика</a:t>
            </a:r>
            <a:r>
              <a:rPr lang="uk-UA" sz="1200" b="1" i="1" dirty="0" smtClean="0">
                <a:latin typeface="+mn-lt"/>
              </a:rPr>
              <a:t>, Анастасія Коновал</a:t>
            </a:r>
            <a:r>
              <a:rPr lang="ru-RU" sz="1200" b="1" i="1" dirty="0" smtClean="0">
                <a:latin typeface="+mn-lt"/>
              </a:rPr>
              <a:t> </a:t>
            </a:r>
            <a:r>
              <a:rPr lang="ru-RU" sz="1200" b="1" i="1" dirty="0" err="1" smtClean="0">
                <a:latin typeface="+mn-lt"/>
              </a:rPr>
              <a:t>з</a:t>
            </a:r>
            <a:r>
              <a:rPr lang="ru-RU" sz="1200" b="1" i="1" dirty="0" smtClean="0">
                <a:latin typeface="+mn-lt"/>
              </a:rPr>
              <a:t>  </a:t>
            </a:r>
            <a:r>
              <a:rPr lang="ru-RU" sz="1200" b="1" i="1" dirty="0" err="1" smtClean="0">
                <a:latin typeface="+mn-lt"/>
              </a:rPr>
              <a:t>Вікторією</a:t>
            </a:r>
            <a:r>
              <a:rPr lang="ru-RU" sz="1200" b="1" i="1" dirty="0" smtClean="0">
                <a:latin typeface="+mn-lt"/>
              </a:rPr>
              <a:t> Гробовою та  </a:t>
            </a:r>
          </a:p>
          <a:p>
            <a:pPr algn="ctr"/>
            <a:r>
              <a:rPr lang="ru-RU" sz="1200" b="1" i="1" dirty="0" err="1" smtClean="0">
                <a:latin typeface="+mn-lt"/>
              </a:rPr>
              <a:t>Світланою</a:t>
            </a:r>
            <a:r>
              <a:rPr lang="ru-RU" sz="1200" b="1" i="1" dirty="0" smtClean="0">
                <a:latin typeface="+mn-lt"/>
              </a:rPr>
              <a:t> </a:t>
            </a:r>
            <a:r>
              <a:rPr lang="ru-RU" sz="1200" b="1" i="1" dirty="0" err="1" smtClean="0">
                <a:latin typeface="+mn-lt"/>
              </a:rPr>
              <a:t>Яцменко</a:t>
            </a:r>
            <a:endParaRPr lang="ru-RU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530120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i="1" dirty="0">
              <a:latin typeface="+mn-lt"/>
            </a:endParaRPr>
          </a:p>
        </p:txBody>
      </p:sp>
      <p:pic>
        <p:nvPicPr>
          <p:cNvPr id="13" name="Picture 4" descr="&amp;fcy;&amp;ocy;&amp;tcy;&amp;ocy;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808"/>
            <a:ext cx="37798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&amp;fcy;&amp;ocy;&amp;tcy;&amp;ocy;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772816"/>
            <a:ext cx="259238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220072" y="5373216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i="1" dirty="0" smtClean="0">
                <a:latin typeface="Calibri" pitchFamily="34" charset="0"/>
              </a:rPr>
              <a:t>На фото: Анастасія Коновал, переможець Міжнародного мовно-літературного конкурсу учнівської та студентської молоді імені Т.Шевченка з викладачем Аллою Скляр</a:t>
            </a:r>
            <a:endParaRPr lang="ru-RU" sz="1200" b="1" i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ea typeface="Adobe Ming Std L" pitchFamily="18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Атестація педагогічних працівників у 2018-2019 </a:t>
            </a:r>
            <a:r>
              <a:rPr lang="uk-UA" sz="2800" b="1" i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н.р</a:t>
            </a: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.</a:t>
            </a:r>
            <a:endParaRPr lang="ru-RU" sz="28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2"/>
            <a:ext cx="785812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 smtClean="0">
                <a:latin typeface="Calibri" pitchFamily="34" charset="0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276872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+mj-lt"/>
              </a:rPr>
              <a:t> </a:t>
            </a:r>
            <a:r>
              <a:rPr lang="uk-UA" b="1" dirty="0" smtClean="0">
                <a:latin typeface="+mj-lt"/>
              </a:rPr>
              <a:t>Викладачі-</a:t>
            </a:r>
            <a:r>
              <a:rPr lang="uk-UA" dirty="0" smtClean="0">
                <a:latin typeface="+mj-lt"/>
              </a:rPr>
              <a:t>6 чол.;</a:t>
            </a:r>
          </a:p>
          <a:p>
            <a:r>
              <a:rPr lang="uk-UA" dirty="0" smtClean="0">
                <a:latin typeface="+mj-lt"/>
              </a:rPr>
              <a:t> </a:t>
            </a:r>
            <a:r>
              <a:rPr lang="uk-UA" b="1" dirty="0" smtClean="0">
                <a:latin typeface="+mj-lt"/>
              </a:rPr>
              <a:t>Майстри виробничого </a:t>
            </a:r>
            <a:r>
              <a:rPr lang="uk-UA" b="1" dirty="0" err="1" smtClean="0">
                <a:latin typeface="+mj-lt"/>
              </a:rPr>
              <a:t>навчання</a:t>
            </a:r>
            <a:r>
              <a:rPr lang="uk-UA" dirty="0" err="1" smtClean="0">
                <a:latin typeface="+mj-lt"/>
              </a:rPr>
              <a:t>-</a:t>
            </a:r>
            <a:r>
              <a:rPr lang="uk-UA" dirty="0" smtClean="0">
                <a:latin typeface="+mj-lt"/>
              </a:rPr>
              <a:t> 7 чол.</a:t>
            </a:r>
          </a:p>
          <a:p>
            <a:endParaRPr lang="uk-UA" dirty="0" smtClean="0">
              <a:latin typeface="+mj-lt"/>
            </a:endParaRPr>
          </a:p>
          <a:p>
            <a:pPr algn="just"/>
            <a:r>
              <a:rPr lang="uk-UA" dirty="0" smtClean="0">
                <a:latin typeface="+mj-lt"/>
              </a:rPr>
              <a:t>Із 13 педпрацівників, які пройшли атестацію, підвищили кваліфікаційну категорію (розряд) 6, у тому числі 2 </a:t>
            </a:r>
            <a:r>
              <a:rPr lang="uk-UA" dirty="0" err="1" smtClean="0">
                <a:latin typeface="+mj-lt"/>
              </a:rPr>
              <a:t>педпрацівникам</a:t>
            </a:r>
            <a:r>
              <a:rPr lang="uk-UA" dirty="0" smtClean="0">
                <a:latin typeface="+mj-lt"/>
              </a:rPr>
              <a:t> присвоєно кваліфікаційну категорію </a:t>
            </a:r>
            <a:r>
              <a:rPr lang="uk-UA" dirty="0" err="1" smtClean="0">
                <a:latin typeface="+mj-lt"/>
              </a:rPr>
              <a:t>“спеціаліст</a:t>
            </a:r>
            <a:r>
              <a:rPr lang="uk-UA" dirty="0" smtClean="0">
                <a:latin typeface="+mj-lt"/>
              </a:rPr>
              <a:t> вищої </a:t>
            </a:r>
            <a:r>
              <a:rPr lang="uk-UA" dirty="0" err="1" smtClean="0">
                <a:latin typeface="+mj-lt"/>
              </a:rPr>
              <a:t>категорії”</a:t>
            </a:r>
            <a:r>
              <a:rPr lang="uk-UA" dirty="0" smtClean="0">
                <a:latin typeface="+mj-lt"/>
              </a:rPr>
              <a:t>, підтвердили кваліфікаційну категорію (тарифний розряд), педагогічне звання 7 чоловік.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1142984"/>
            <a:ext cx="7429552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Звіт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директора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ДПТНЗ </a:t>
            </a:r>
            <a:r>
              <a:rPr lang="uk-UA" sz="4800" b="1" i="1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“Роменське</a:t>
            </a: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 ВПУ” про результати діяльності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у 2018-2019 </a:t>
            </a:r>
            <a:r>
              <a:rPr lang="uk-UA" sz="4800" b="1" i="1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н.р</a:t>
            </a: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.</a:t>
            </a:r>
            <a:endParaRPr lang="ru-RU" sz="4800" b="1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6500813" cy="857250"/>
          </a:xfrm>
        </p:spPr>
        <p:txBody>
          <a:bodyPr/>
          <a:lstStyle/>
          <a:p>
            <a:r>
              <a:rPr lang="uk-UA" sz="3600" b="1" i="1" dirty="0" smtClean="0">
                <a:solidFill>
                  <a:schemeClr val="bg1"/>
                </a:solidFill>
              </a:rPr>
              <a:t>Досягнення учнів та педагогічних працівників</a:t>
            </a:r>
            <a:endParaRPr lang="ru-RU" sz="3600" b="1" i="1" dirty="0" smtClean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000100" y="1285860"/>
            <a:ext cx="7786742" cy="4643470"/>
          </a:xfrm>
        </p:spPr>
        <p:txBody>
          <a:bodyPr rtlCol="0">
            <a:noAutofit/>
          </a:bodyPr>
          <a:lstStyle/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Всеукраїнський фізичний конкурс “Левеня-2019” – 15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 – відмінний результат; 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Міжнародний конкурс юних істориків “Лелека-2019” – 10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 -  </a:t>
            </a:r>
            <a:r>
              <a:rPr lang="uk-UA" sz="1600" b="1" i="1" dirty="0" err="1" smtClean="0"/>
              <a:t>“золотий</a:t>
            </a:r>
            <a:r>
              <a:rPr lang="uk-UA" sz="1600" b="1" i="1" dirty="0" smtClean="0"/>
              <a:t> </a:t>
            </a:r>
            <a:r>
              <a:rPr lang="uk-UA" sz="1600" b="1" i="1" dirty="0" err="1" smtClean="0"/>
              <a:t>лелека”–</a:t>
            </a:r>
            <a:r>
              <a:rPr lang="uk-UA" sz="1600" b="1" i="1" dirty="0" smtClean="0"/>
              <a:t> 5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., </a:t>
            </a:r>
            <a:r>
              <a:rPr lang="uk-UA" sz="1600" b="1" i="1" dirty="0" err="1" smtClean="0"/>
              <a:t>“срібний</a:t>
            </a:r>
            <a:r>
              <a:rPr lang="uk-UA" sz="1600" b="1" i="1" dirty="0" smtClean="0"/>
              <a:t> </a:t>
            </a:r>
            <a:r>
              <a:rPr lang="uk-UA" sz="1600" b="1" i="1" dirty="0" err="1" smtClean="0"/>
              <a:t>лелека”–</a:t>
            </a:r>
            <a:r>
              <a:rPr lang="uk-UA" sz="1600" b="1" i="1" dirty="0" smtClean="0"/>
              <a:t> 3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.,  </a:t>
            </a:r>
            <a:r>
              <a:rPr lang="uk-UA" sz="1600" b="1" i="1" dirty="0" err="1" smtClean="0"/>
              <a:t>“бронзовий</a:t>
            </a:r>
            <a:r>
              <a:rPr lang="uk-UA" sz="1600" b="1" i="1" dirty="0" smtClean="0"/>
              <a:t> </a:t>
            </a:r>
            <a:r>
              <a:rPr lang="uk-UA" sz="1600" b="1" i="1" dirty="0" err="1" smtClean="0"/>
              <a:t>лелека”</a:t>
            </a:r>
            <a:r>
              <a:rPr lang="uk-UA" sz="1600" b="1" i="1" dirty="0" smtClean="0"/>
              <a:t> – 2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Міжнародний конкурс </a:t>
            </a:r>
            <a:r>
              <a:rPr lang="uk-UA" sz="1600" b="1" i="1" dirty="0" err="1" smtClean="0"/>
              <a:t>“Кенгуру</a:t>
            </a:r>
            <a:r>
              <a:rPr lang="uk-UA" sz="1600" b="1" i="1" dirty="0" smtClean="0"/>
              <a:t> - 2019” – 16 </a:t>
            </a:r>
            <a:r>
              <a:rPr lang="uk-UA" sz="1600" b="1" i="1" dirty="0" err="1" smtClean="0"/>
              <a:t>уч</a:t>
            </a:r>
            <a:r>
              <a:rPr lang="uk-UA" sz="1600" b="1" i="1" dirty="0" smtClean="0"/>
              <a:t>. – відмінний результат; 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ІІ етап конкурсу учнівської творчості з української </a:t>
            </a:r>
            <a:r>
              <a:rPr lang="uk-UA" sz="1600" b="1" i="1" dirty="0" err="1" smtClean="0"/>
              <a:t>літератури-</a:t>
            </a:r>
            <a:r>
              <a:rPr lang="uk-UA" sz="1600" b="1" i="1" dirty="0" smtClean="0"/>
              <a:t> Коновал Анастасія-І місце;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600" b="1" i="1" dirty="0" err="1" smtClean="0"/>
              <a:t>Міжнародний</a:t>
            </a:r>
            <a:r>
              <a:rPr lang="ru-RU" sz="1600" b="1" i="1" dirty="0" smtClean="0"/>
              <a:t> конкурс </a:t>
            </a:r>
            <a:r>
              <a:rPr lang="ru-RU" sz="1600" b="1" i="1" dirty="0" err="1" smtClean="0"/>
              <a:t>з</a:t>
            </a:r>
            <a:r>
              <a:rPr lang="ru-RU" sz="1600" b="1" i="1" dirty="0" smtClean="0"/>
              <a:t> </a:t>
            </a:r>
            <a:r>
              <a:rPr lang="ru-RU" sz="1600" b="1" i="1" dirty="0" err="1" smtClean="0"/>
              <a:t>інформатики</a:t>
            </a:r>
            <a:r>
              <a:rPr lang="ru-RU" sz="1600" b="1" i="1" dirty="0" smtClean="0"/>
              <a:t> та </a:t>
            </a:r>
            <a:r>
              <a:rPr lang="ru-RU" sz="1600" b="1" i="1" dirty="0" err="1" smtClean="0"/>
              <a:t>комп’ютерної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грамотності</a:t>
            </a:r>
            <a:r>
              <a:rPr lang="ru-RU" sz="1600" b="1" i="1" dirty="0" smtClean="0"/>
              <a:t> «</a:t>
            </a:r>
            <a:r>
              <a:rPr lang="ru-RU" sz="1600" b="1" i="1" dirty="0" err="1" smtClean="0"/>
              <a:t>Бебрас</a:t>
            </a:r>
            <a:r>
              <a:rPr lang="ru-RU" sz="1600" b="1" i="1" dirty="0" smtClean="0"/>
              <a:t> - 2018» - 8 </a:t>
            </a:r>
            <a:r>
              <a:rPr lang="ru-RU" sz="1600" b="1" i="1" dirty="0" err="1" smtClean="0"/>
              <a:t>чол</a:t>
            </a:r>
            <a:r>
              <a:rPr lang="ru-RU" sz="1600" b="1" i="1" dirty="0" smtClean="0"/>
              <a:t>. – </a:t>
            </a:r>
            <a:r>
              <a:rPr lang="ru-RU" sz="1600" b="1" i="1" dirty="0" err="1" smtClean="0"/>
              <a:t>відмінний</a:t>
            </a:r>
            <a:r>
              <a:rPr lang="ru-RU" sz="1600" b="1" i="1" dirty="0" smtClean="0"/>
              <a:t> результат;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Всеукраїнський конкурс фахової майстерності з професії </a:t>
            </a:r>
            <a:r>
              <a:rPr lang="uk-UA" sz="1600" b="1" i="1" dirty="0" err="1" smtClean="0"/>
              <a:t>“Монтажник</a:t>
            </a:r>
            <a:r>
              <a:rPr lang="uk-UA" sz="1600" b="1" i="1" dirty="0" smtClean="0"/>
              <a:t> санітарно-технічних систем і </a:t>
            </a:r>
            <a:r>
              <a:rPr lang="uk-UA" sz="1600" b="1" i="1" dirty="0" err="1" smtClean="0"/>
              <a:t>устаткування”</a:t>
            </a:r>
            <a:r>
              <a:rPr lang="uk-UA" sz="1600" b="1" i="1" dirty="0" smtClean="0"/>
              <a:t>. Міжрегіональний </a:t>
            </a:r>
            <a:r>
              <a:rPr lang="uk-UA" sz="1600" b="1" i="1" dirty="0" err="1" smtClean="0"/>
              <a:t>конкурс-</a:t>
            </a:r>
            <a:r>
              <a:rPr lang="uk-UA" sz="1600" b="1" i="1" dirty="0" smtClean="0"/>
              <a:t> Гарячко Роман і Данильченко Андрій І місце;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/>
              <a:t>ІІ етап Всеукраїнський учнівських олімпіад з професій </a:t>
            </a:r>
            <a:r>
              <a:rPr lang="uk-UA" sz="1600" b="1" i="1" dirty="0" err="1" smtClean="0"/>
              <a:t>“Муляр”-</a:t>
            </a:r>
            <a:r>
              <a:rPr lang="uk-UA" sz="1600" b="1" i="1" dirty="0" smtClean="0"/>
              <a:t> Юлія Тимошенко І місце, </a:t>
            </a:r>
            <a:r>
              <a:rPr lang="uk-UA" sz="1600" b="1" i="1" dirty="0" err="1" smtClean="0"/>
              <a:t>“Кухар”-</a:t>
            </a:r>
            <a:r>
              <a:rPr lang="uk-UA" sz="1600" b="1" i="1" dirty="0" smtClean="0"/>
              <a:t> Антон </a:t>
            </a:r>
            <a:r>
              <a:rPr lang="uk-UA" sz="1600" b="1" i="1" dirty="0" err="1" smtClean="0"/>
              <a:t>Шебедя</a:t>
            </a:r>
            <a:r>
              <a:rPr lang="uk-UA" sz="1600" b="1" i="1" dirty="0" smtClean="0"/>
              <a:t> ІІ місце, </a:t>
            </a:r>
            <a:r>
              <a:rPr lang="uk-UA" sz="1600" b="1" i="1" dirty="0" err="1" smtClean="0"/>
              <a:t>“Електрогазозварник”-</a:t>
            </a:r>
            <a:r>
              <a:rPr lang="uk-UA" sz="1600" b="1" i="1" dirty="0" smtClean="0"/>
              <a:t> В’ячеслав Горян ІІ місце, </a:t>
            </a:r>
            <a:r>
              <a:rPr lang="uk-UA" sz="1600" b="1" i="1" dirty="0" err="1" smtClean="0"/>
              <a:t>“Продавець</a:t>
            </a:r>
            <a:r>
              <a:rPr lang="uk-UA" sz="1600" b="1" i="1" dirty="0" smtClean="0"/>
              <a:t> продовольчих </a:t>
            </a:r>
            <a:r>
              <a:rPr lang="uk-UA" sz="1600" b="1" i="1" dirty="0" err="1" smtClean="0"/>
              <a:t>товарів”</a:t>
            </a:r>
            <a:r>
              <a:rPr lang="uk-UA" sz="1600" b="1" i="1" dirty="0" smtClean="0"/>
              <a:t> – В’ячеслав </a:t>
            </a:r>
            <a:r>
              <a:rPr lang="uk-UA" sz="1600" b="1" i="1" dirty="0" err="1" smtClean="0"/>
              <a:t>Горкавенко</a:t>
            </a:r>
            <a:r>
              <a:rPr lang="uk-UA" sz="1600" b="1" i="1" dirty="0" smtClean="0"/>
              <a:t> ІІІ місце;-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ІІ етап 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</a:rPr>
              <a:t> XIX 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Міжнародного конкурсу з української мови імені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Яцика-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Олена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Дуля-Борзинець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ІІ місце</a:t>
            </a:r>
            <a:endParaRPr lang="ru-RU" sz="1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6858021" cy="1285860"/>
          </a:xfrm>
        </p:spPr>
        <p:txBody>
          <a:bodyPr/>
          <a:lstStyle/>
          <a:p>
            <a:r>
              <a:rPr lang="ru-RU" b="1" i="1" dirty="0" err="1" smtClean="0">
                <a:solidFill>
                  <a:schemeClr val="bg1"/>
                </a:solidFill>
              </a:rPr>
              <a:t>Стипендія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голови</a:t>
            </a:r>
            <a:r>
              <a:rPr lang="ru-RU" b="1" i="1" dirty="0" smtClean="0">
                <a:solidFill>
                  <a:schemeClr val="bg1"/>
                </a:solidFill>
              </a:rPr>
              <a:t> ОДА 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err="1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Матвієнко</a:t>
            </a:r>
            <a:r>
              <a:rPr lang="ru-RU" b="1" i="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rPr>
              <a:t>Олексій</a:t>
            </a:r>
            <a:endParaRPr lang="ru-RU" b="1" i="1" dirty="0" smtClean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44824"/>
            <a:ext cx="5364000" cy="35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286676" cy="242889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III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етап</a:t>
            </a:r>
            <a:r>
              <a:rPr lang="ru-RU" sz="3200" b="1" i="1" dirty="0" smtClean="0">
                <a:solidFill>
                  <a:schemeClr val="bg1"/>
                </a:solidFill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обласного</a:t>
            </a:r>
            <a:r>
              <a:rPr lang="ru-RU" sz="3200" b="1" i="1" dirty="0" smtClean="0">
                <a:solidFill>
                  <a:schemeClr val="bg1"/>
                </a:solidFill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огляду</a:t>
            </a:r>
            <a:r>
              <a:rPr lang="ru-RU" sz="3200" b="1" i="1" dirty="0" smtClean="0">
                <a:solidFill>
                  <a:schemeClr val="bg1"/>
                </a:solidFill>
              </a:rPr>
              <a:t> – конкурсу на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краще</a:t>
            </a:r>
            <a:r>
              <a:rPr lang="ru-RU" sz="3200" b="1" i="1" dirty="0" smtClean="0">
                <a:solidFill>
                  <a:schemeClr val="bg1"/>
                </a:solidFill>
              </a:rPr>
              <a:t> КМЗ </a:t>
            </a:r>
            <a:r>
              <a:rPr lang="ru-RU" sz="3200" b="1" i="1" dirty="0" err="1" smtClean="0">
                <a:solidFill>
                  <a:schemeClr val="bg1"/>
                </a:solidFill>
              </a:rPr>
              <a:t>з</a:t>
            </a:r>
            <a:r>
              <a:rPr lang="ru-RU" sz="3200" b="1" i="1" dirty="0" smtClean="0">
                <a:solidFill>
                  <a:schemeClr val="bg1"/>
                </a:solidFill>
              </a:rPr>
              <a:t> предмету «</a:t>
            </a:r>
            <a:r>
              <a:rPr lang="ru-RU" sz="3200" b="1" i="1" dirty="0" err="1" smtClean="0">
                <a:solidFill>
                  <a:schemeClr val="bg1"/>
                </a:solidFill>
              </a:rPr>
              <a:t>Фізика</a:t>
            </a:r>
            <a:r>
              <a:rPr lang="ru-RU" sz="3200" b="1" i="1" dirty="0" smtClean="0">
                <a:solidFill>
                  <a:schemeClr val="bg1"/>
                </a:solidFill>
              </a:rPr>
              <a:t>»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385" t="10987" r="32948" b="5511"/>
          <a:stretch>
            <a:fillRect/>
          </a:stretch>
        </p:blipFill>
        <p:spPr bwMode="auto">
          <a:xfrm>
            <a:off x="6372200" y="2132856"/>
            <a:ext cx="1512168" cy="341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060848"/>
            <a:ext cx="2412000" cy="36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785812" y="285750"/>
            <a:ext cx="8106667" cy="1199034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bg1"/>
                </a:solidFill>
              </a:rPr>
              <a:t>Участь у ярмарку </a:t>
            </a:r>
            <a:r>
              <a:rPr lang="ru-RU" sz="4000" b="1" i="1" dirty="0" err="1" smtClean="0">
                <a:solidFill>
                  <a:schemeClr val="bg1"/>
                </a:solidFill>
              </a:rPr>
              <a:t>професій</a:t>
            </a:r>
            <a:r>
              <a:rPr lang="ru-RU" sz="4000" b="1" i="1" dirty="0" smtClean="0">
                <a:solidFill>
                  <a:schemeClr val="bg1"/>
                </a:solidFill>
              </a:rPr>
              <a:t> </a:t>
            </a:r>
            <a:r>
              <a:rPr lang="ru-RU" sz="4000" b="1" i="1" dirty="0" err="1" smtClean="0">
                <a:solidFill>
                  <a:schemeClr val="bg1"/>
                </a:solidFill>
              </a:rPr>
              <a:t>м.Суми</a:t>
            </a:r>
            <a:endParaRPr lang="ru-RU" sz="4000" b="1" i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16832"/>
            <a:ext cx="302400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988840"/>
            <a:ext cx="291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149080"/>
            <a:ext cx="3132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43000" y="4071938"/>
            <a:ext cx="7389440" cy="115726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ХХІІ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Міжнародний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конкурс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шкільних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медіа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Керівник гуртка - Рибкіна В.В.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Юнкор – </a:t>
            </a:r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1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Стетюха</a:t>
            </a:r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1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Альона</a:t>
            </a:r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 </a:t>
            </a: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(гр.ПП-3</a:t>
            </a:r>
            <a:r>
              <a:rPr lang="uk-UA" sz="1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980728"/>
            <a:ext cx="3852000" cy="291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980728"/>
            <a:ext cx="3816424" cy="288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691680" y="3429000"/>
            <a:ext cx="7272808" cy="360040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Посвята у першокурсники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152" y="61653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+mj-lt"/>
              </a:rPr>
              <a:t>Зліт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обласних</a:t>
            </a:r>
            <a:r>
              <a:rPr lang="ru-RU" sz="1200" b="1" dirty="0" smtClean="0">
                <a:latin typeface="+mj-lt"/>
              </a:rPr>
              <a:t> рад </a:t>
            </a:r>
            <a:r>
              <a:rPr lang="ru-RU" sz="1200" b="1" dirty="0" err="1" smtClean="0">
                <a:latin typeface="+mj-lt"/>
              </a:rPr>
              <a:t>лідерів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учнівського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самоврядування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закладів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професійної</a:t>
            </a:r>
            <a:r>
              <a:rPr lang="ru-RU" sz="1200" b="1" dirty="0" smtClean="0">
                <a:latin typeface="+mj-lt"/>
              </a:rPr>
              <a:t> (</a:t>
            </a:r>
            <a:r>
              <a:rPr lang="ru-RU" sz="1200" b="1" dirty="0" err="1" smtClean="0">
                <a:latin typeface="+mj-lt"/>
              </a:rPr>
              <a:t>професійно-технічної</a:t>
            </a:r>
            <a:r>
              <a:rPr lang="ru-RU" sz="1200" b="1" dirty="0" smtClean="0">
                <a:latin typeface="+mj-lt"/>
              </a:rPr>
              <a:t>) </a:t>
            </a:r>
            <a:r>
              <a:rPr lang="ru-RU" sz="1200" b="1" dirty="0" err="1" smtClean="0">
                <a:latin typeface="+mj-lt"/>
              </a:rPr>
              <a:t>освіти</a:t>
            </a:r>
            <a:r>
              <a:rPr lang="ru-RU" sz="1200" b="1" dirty="0" smtClean="0">
                <a:latin typeface="+mj-lt"/>
              </a:rPr>
              <a:t> </a:t>
            </a:r>
            <a:r>
              <a:rPr lang="ru-RU" sz="1200" b="1" dirty="0" err="1" smtClean="0">
                <a:latin typeface="+mj-lt"/>
              </a:rPr>
              <a:t>України</a:t>
            </a:r>
            <a:endParaRPr lang="ru-RU" sz="1200" b="1" i="1" dirty="0">
              <a:latin typeface="+mj-lt"/>
            </a:endParaRPr>
          </a:p>
        </p:txBody>
      </p:sp>
      <p:pic>
        <p:nvPicPr>
          <p:cNvPr id="13" name="Рисунок 12" descr="Ð¤Ð¾ÑÐ¾ 3. 20.09.2018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312368" cy="215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Ð¤Ð¾ÑÐ¾ 5. 20.09.2018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168352" cy="208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6" cstate="print"/>
          <a:srcRect t="18373" r="2070"/>
          <a:stretch>
            <a:fillRect/>
          </a:stretch>
        </p:blipFill>
        <p:spPr bwMode="auto">
          <a:xfrm>
            <a:off x="6372200" y="3717032"/>
            <a:ext cx="234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5" y="3789040"/>
            <a:ext cx="34563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187624" y="616530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latin typeface="+mj-lt"/>
              </a:rPr>
              <a:t>Екскурсії для учнів шкіл міста та району</a:t>
            </a:r>
            <a:endParaRPr lang="ru-RU" sz="1400" b="1" i="1" dirty="0">
              <a:latin typeface="+mj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87624" y="4005064"/>
            <a:ext cx="3500438" cy="192881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4932040" y="3789040"/>
            <a:ext cx="3929063" cy="2500313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Рисунок 8" descr="Ð¤Ð¾ÑÐ¾ 1. 22.09.2018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420000" cy="23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971600" y="3216978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дарунки бійцям АТО від учнівського та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1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педагогічного колективів Роменського ВПУ</a:t>
            </a:r>
            <a:endParaRPr kumimoji="0" lang="uk-UA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" name="Рисунок 10" descr="Ð¤Ð¾ÑÐ¾ 1. 15.09.2018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36000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 rot="10800000" flipV="1">
            <a:off x="5220072" y="3274604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Конкурс </a:t>
            </a:r>
            <a:r>
              <a:rPr lang="uk-UA" sz="1200" b="1" i="1" dirty="0" err="1" smtClean="0"/>
              <a:t>“Від</a:t>
            </a:r>
            <a:r>
              <a:rPr lang="uk-UA" sz="1200" b="1" i="1" dirty="0" smtClean="0"/>
              <a:t>  призовника до </a:t>
            </a:r>
            <a:r>
              <a:rPr lang="uk-UA" sz="1200" b="1" i="1" dirty="0" err="1" smtClean="0"/>
              <a:t>захисника”</a:t>
            </a:r>
            <a:endParaRPr lang="ru-RU" sz="1200" b="1" i="1" dirty="0"/>
          </a:p>
        </p:txBody>
      </p:sp>
      <p:pic>
        <p:nvPicPr>
          <p:cNvPr id="16" name="Рисунок 15" descr="Ð¤Ð¾ÑÐ¾ 1. 16.09.2018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420000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Ð¤Ð¾ÑÐ¾ 22. 16.09.2018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600400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131840" y="6165304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>
                <a:latin typeface="+mj-lt"/>
              </a:rPr>
              <a:t>                          Святкування Дня міста</a:t>
            </a:r>
            <a:endParaRPr lang="ru-RU" sz="1200" b="1" i="1" dirty="0">
              <a:latin typeface="+mj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87624" y="4005064"/>
            <a:ext cx="3500438" cy="192881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4932040" y="3789040"/>
            <a:ext cx="3929063" cy="2500313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6165304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>
                <a:latin typeface="+mj-lt"/>
              </a:rPr>
              <a:t>                          </a:t>
            </a:r>
            <a:endParaRPr lang="ru-RU" sz="1200" b="1" i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5696" y="1196752"/>
            <a:ext cx="6408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+mj-lt"/>
              </a:rPr>
              <a:t>СПОРТИВНІ ДОСЯГНЕННЯ:</a:t>
            </a:r>
          </a:p>
          <a:p>
            <a:r>
              <a:rPr lang="uk-UA" sz="2800" b="1" dirty="0" smtClean="0">
                <a:latin typeface="+mj-lt"/>
              </a:rPr>
              <a:t>- настільний теніс серед </a:t>
            </a:r>
            <a:r>
              <a:rPr lang="uk-UA" sz="2800" b="1" dirty="0" err="1" smtClean="0">
                <a:latin typeface="+mj-lt"/>
              </a:rPr>
              <a:t>юнаків-</a:t>
            </a:r>
            <a:r>
              <a:rPr lang="uk-UA" sz="2800" b="1" dirty="0" smtClean="0">
                <a:latin typeface="+mj-lt"/>
              </a:rPr>
              <a:t> ІІІ місце;</a:t>
            </a:r>
          </a:p>
          <a:p>
            <a:r>
              <a:rPr lang="uk-UA" sz="2800" b="1" dirty="0" err="1" smtClean="0">
                <a:latin typeface="+mj-lt"/>
              </a:rPr>
              <a:t>-легкоатлетичний</a:t>
            </a:r>
            <a:r>
              <a:rPr lang="uk-UA" sz="2800" b="1" dirty="0" smtClean="0">
                <a:latin typeface="+mj-lt"/>
              </a:rPr>
              <a:t> </a:t>
            </a:r>
            <a:r>
              <a:rPr lang="uk-UA" sz="2800" b="1" dirty="0" err="1" smtClean="0">
                <a:latin typeface="+mj-lt"/>
              </a:rPr>
              <a:t>крос-</a:t>
            </a:r>
            <a:r>
              <a:rPr lang="uk-UA" sz="2800" b="1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VII</a:t>
            </a:r>
            <a:r>
              <a:rPr lang="uk-UA" sz="2800" b="1" dirty="0" smtClean="0">
                <a:latin typeface="+mj-lt"/>
              </a:rPr>
              <a:t> місце;</a:t>
            </a:r>
          </a:p>
          <a:p>
            <a:r>
              <a:rPr lang="uk-UA" sz="2800" b="1" dirty="0" err="1" smtClean="0">
                <a:latin typeface="+mj-lt"/>
              </a:rPr>
              <a:t>-настільний</a:t>
            </a:r>
            <a:r>
              <a:rPr lang="uk-UA" sz="2800" b="1" dirty="0" smtClean="0">
                <a:latin typeface="+mj-lt"/>
              </a:rPr>
              <a:t> теніс серед </a:t>
            </a:r>
            <a:r>
              <a:rPr lang="uk-UA" sz="2800" b="1" dirty="0" err="1" smtClean="0">
                <a:latin typeface="+mj-lt"/>
              </a:rPr>
              <a:t>дівчат-ІІІ</a:t>
            </a:r>
            <a:r>
              <a:rPr lang="uk-UA" sz="2800" b="1" dirty="0" smtClean="0">
                <a:latin typeface="+mj-lt"/>
              </a:rPr>
              <a:t> місце;</a:t>
            </a:r>
          </a:p>
          <a:p>
            <a:r>
              <a:rPr lang="uk-UA" sz="2800" b="1" dirty="0" smtClean="0">
                <a:latin typeface="+mj-lt"/>
              </a:rPr>
              <a:t>-міні-футбол серед </a:t>
            </a:r>
            <a:r>
              <a:rPr lang="uk-UA" sz="2800" b="1" dirty="0" err="1" smtClean="0">
                <a:latin typeface="+mj-lt"/>
              </a:rPr>
              <a:t>юнаків-</a:t>
            </a:r>
            <a:r>
              <a:rPr lang="uk-UA" sz="2800" b="1" dirty="0" smtClean="0">
                <a:latin typeface="+mj-lt"/>
              </a:rPr>
              <a:t> І</a:t>
            </a:r>
            <a:r>
              <a:rPr lang="en-US" sz="2800" b="1" dirty="0" smtClean="0">
                <a:latin typeface="+mj-lt"/>
              </a:rPr>
              <a:t>V</a:t>
            </a:r>
            <a:r>
              <a:rPr lang="uk-UA" sz="2800" b="1" dirty="0" smtClean="0">
                <a:latin typeface="+mj-lt"/>
              </a:rPr>
              <a:t> місце;</a:t>
            </a:r>
          </a:p>
          <a:p>
            <a:r>
              <a:rPr lang="uk-UA" sz="2800" b="1" dirty="0" err="1" smtClean="0">
                <a:latin typeface="+mj-lt"/>
              </a:rPr>
              <a:t>-легка</a:t>
            </a:r>
            <a:r>
              <a:rPr lang="uk-UA" sz="2800" b="1" dirty="0" smtClean="0">
                <a:latin typeface="+mj-lt"/>
              </a:rPr>
              <a:t> </a:t>
            </a:r>
            <a:r>
              <a:rPr lang="uk-UA" sz="2800" b="1" dirty="0" err="1" smtClean="0">
                <a:latin typeface="+mj-lt"/>
              </a:rPr>
              <a:t>атлетика-</a:t>
            </a:r>
            <a:r>
              <a:rPr lang="uk-UA" sz="2800" b="1" dirty="0" smtClean="0">
                <a:latin typeface="+mj-lt"/>
              </a:rPr>
              <a:t> І</a:t>
            </a:r>
            <a:r>
              <a:rPr lang="en-US" sz="2800" b="1" dirty="0" smtClean="0">
                <a:latin typeface="+mj-lt"/>
              </a:rPr>
              <a:t>V </a:t>
            </a:r>
            <a:r>
              <a:rPr lang="uk-UA" sz="2800" b="1" dirty="0" smtClean="0">
                <a:latin typeface="+mj-lt"/>
              </a:rPr>
              <a:t>місце;</a:t>
            </a:r>
          </a:p>
          <a:p>
            <a:r>
              <a:rPr lang="uk-UA" sz="2800" b="1" dirty="0" err="1" smtClean="0">
                <a:latin typeface="+mj-lt"/>
              </a:rPr>
              <a:t>-волейбол-</a:t>
            </a:r>
            <a:r>
              <a:rPr lang="uk-UA" sz="2800" b="1" dirty="0" smtClean="0">
                <a:latin typeface="+mj-lt"/>
              </a:rPr>
              <a:t> І</a:t>
            </a:r>
            <a:r>
              <a:rPr lang="en-US" sz="2800" b="1" dirty="0" smtClean="0">
                <a:latin typeface="+mj-lt"/>
              </a:rPr>
              <a:t>V</a:t>
            </a:r>
            <a:r>
              <a:rPr lang="uk-UA" sz="2800" b="1" dirty="0" smtClean="0">
                <a:latin typeface="+mj-lt"/>
              </a:rPr>
              <a:t> місце;</a:t>
            </a:r>
          </a:p>
          <a:p>
            <a:r>
              <a:rPr lang="uk-UA" sz="2800" b="1" dirty="0" err="1" smtClean="0">
                <a:latin typeface="+mj-lt"/>
              </a:rPr>
              <a:t>-бадмінтон-І</a:t>
            </a:r>
            <a:r>
              <a:rPr lang="en-US" sz="2800" b="1" dirty="0" smtClean="0">
                <a:latin typeface="+mj-lt"/>
              </a:rPr>
              <a:t>X</a:t>
            </a:r>
            <a:r>
              <a:rPr lang="uk-UA" sz="2800" b="1" dirty="0" smtClean="0">
                <a:latin typeface="+mj-lt"/>
              </a:rPr>
              <a:t> місце</a:t>
            </a:r>
          </a:p>
          <a:p>
            <a:endParaRPr lang="uk-UA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</a:t>
            </a:r>
            <a:endParaRPr lang="ru-RU" sz="32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5019" y="4143380"/>
            <a:ext cx="253470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 t="3232" b="3027"/>
          <a:stretch>
            <a:fillRect/>
          </a:stretch>
        </p:blipFill>
        <p:spPr bwMode="auto">
          <a:xfrm>
            <a:off x="2771800" y="1196752"/>
            <a:ext cx="432065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 b="9211"/>
          <a:stretch>
            <a:fillRect/>
          </a:stretch>
        </p:blipFill>
        <p:spPr bwMode="auto">
          <a:xfrm>
            <a:off x="537102" y="4286256"/>
            <a:ext cx="2643206" cy="1599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6" descr="Картинки по запросу телевизор эрг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7498" y="4214818"/>
            <a:ext cx="2571767" cy="1714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3154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 </a:t>
            </a:r>
            <a:r>
              <a:rPr lang="uk-UA" sz="1800" b="1" i="1" dirty="0" smtClean="0">
                <a:latin typeface="Arial" charset="0"/>
                <a:cs typeface="Arial" charset="0"/>
              </a:rPr>
              <a:t>(кабінети)</a:t>
            </a:r>
            <a:endParaRPr lang="ru-RU" sz="1800" b="1" i="1" dirty="0" smtClean="0">
              <a:latin typeface="Arial" charset="0"/>
              <a:cs typeface="Arial" charset="0"/>
            </a:endParaRPr>
          </a:p>
        </p:txBody>
      </p:sp>
      <p:pic>
        <p:nvPicPr>
          <p:cNvPr id="3074" name="Picture 2" descr="\\Paparaci\Документи\кабінет продавців\DSC_0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96752"/>
            <a:ext cx="3780000" cy="2520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5638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861048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Загальний  контингент учнів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3"/>
            <a:ext cx="7858125" cy="51337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План набору на </a:t>
            </a:r>
            <a:r>
              <a:rPr lang="uk-UA" sz="2400" b="1" dirty="0" smtClean="0">
                <a:latin typeface="Calibri" pitchFamily="34" charset="0"/>
              </a:rPr>
              <a:t>2018-2019 </a:t>
            </a:r>
            <a:r>
              <a:rPr lang="uk-UA" sz="2400" b="1" dirty="0" err="1">
                <a:latin typeface="Calibri" pitchFamily="34" charset="0"/>
              </a:rPr>
              <a:t>н.р</a:t>
            </a:r>
            <a:r>
              <a:rPr lang="uk-UA" sz="2400" b="1" dirty="0">
                <a:latin typeface="Calibri" pitchFamily="34" charset="0"/>
              </a:rPr>
              <a:t>. – </a:t>
            </a:r>
            <a:r>
              <a:rPr lang="uk-UA" sz="2400" b="1" dirty="0" smtClean="0">
                <a:latin typeface="Calibri" pitchFamily="34" charset="0"/>
              </a:rPr>
              <a:t>185 </a:t>
            </a:r>
            <a:r>
              <a:rPr lang="uk-UA" sz="2400" b="1" dirty="0">
                <a:latin typeface="Calibri" pitchFamily="34" charset="0"/>
              </a:rPr>
              <a:t>чол. </a:t>
            </a:r>
            <a:r>
              <a:rPr lang="uk-UA" sz="2400" b="1" smtClean="0">
                <a:latin typeface="Calibri" pitchFamily="34" charset="0"/>
              </a:rPr>
              <a:t>(92%) </a:t>
            </a:r>
            <a:endParaRPr lang="uk-UA" sz="2400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uk-UA" sz="1100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Контингент учнів станом на </a:t>
            </a:r>
            <a:r>
              <a:rPr lang="uk-UA" sz="2400" b="1" dirty="0" smtClean="0">
                <a:latin typeface="Calibri" pitchFamily="34" charset="0"/>
              </a:rPr>
              <a:t>01.10.2019 </a:t>
            </a:r>
            <a:r>
              <a:rPr lang="uk-UA" sz="2400" b="1" dirty="0">
                <a:latin typeface="Calibri" pitchFamily="34" charset="0"/>
              </a:rPr>
              <a:t>р. – 692 чол.,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з них: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бюджет – </a:t>
            </a:r>
            <a:r>
              <a:rPr lang="uk-UA" sz="2000" b="1" dirty="0" smtClean="0">
                <a:latin typeface="Calibri" pitchFamily="34" charset="0"/>
              </a:rPr>
              <a:t>598 чол</a:t>
            </a:r>
            <a:r>
              <a:rPr lang="uk-UA" sz="2000" b="1" dirty="0">
                <a:latin typeface="Calibri" pitchFamily="34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контракт – </a:t>
            </a:r>
            <a:r>
              <a:rPr lang="uk-UA" sz="2000" b="1" dirty="0" smtClean="0">
                <a:latin typeface="Calibri" pitchFamily="34" charset="0"/>
              </a:rPr>
              <a:t>42 </a:t>
            </a:r>
            <a:r>
              <a:rPr lang="uk-UA" sz="2000" b="1" dirty="0">
                <a:latin typeface="Calibri" pitchFamily="34" charset="0"/>
              </a:rPr>
              <a:t>чол.</a:t>
            </a:r>
          </a:p>
          <a:p>
            <a:pPr marL="342900" indent="-342900">
              <a:spcBef>
                <a:spcPct val="20000"/>
              </a:spcBef>
            </a:pPr>
            <a:endParaRPr lang="uk-UA" sz="1100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План набору на 2018-2019 </a:t>
            </a:r>
            <a:r>
              <a:rPr lang="uk-UA" sz="2400" b="1" dirty="0" err="1">
                <a:latin typeface="Calibri" pitchFamily="34" charset="0"/>
              </a:rPr>
              <a:t>н.р</a:t>
            </a:r>
            <a:r>
              <a:rPr lang="uk-UA" sz="2400" b="1" dirty="0">
                <a:latin typeface="Calibri" pitchFamily="34" charset="0"/>
              </a:rPr>
              <a:t>.: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кваліфіковані робітники – </a:t>
            </a:r>
            <a:r>
              <a:rPr lang="uk-UA" sz="2000" b="1" dirty="0" smtClean="0">
                <a:latin typeface="Calibri" pitchFamily="34" charset="0"/>
              </a:rPr>
              <a:t>184 </a:t>
            </a:r>
            <a:r>
              <a:rPr lang="uk-UA" sz="2000" b="1" dirty="0">
                <a:latin typeface="Calibri" pitchFamily="34" charset="0"/>
              </a:rPr>
              <a:t>чол.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молодші спеціалісти – 45 чол. </a:t>
            </a:r>
          </a:p>
          <a:p>
            <a:pPr marL="342900" indent="-342900">
              <a:spcBef>
                <a:spcPct val="20000"/>
              </a:spcBef>
            </a:pPr>
            <a:endParaRPr lang="uk-UA" sz="1100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Перехідний контингент станом на </a:t>
            </a:r>
            <a:r>
              <a:rPr lang="uk-UA" sz="2400" b="1" dirty="0" smtClean="0">
                <a:latin typeface="Calibri" pitchFamily="34" charset="0"/>
              </a:rPr>
              <a:t>01.07.2019 </a:t>
            </a:r>
            <a:r>
              <a:rPr lang="uk-UA" sz="2400" b="1" dirty="0">
                <a:latin typeface="Calibri" pitchFamily="34" charset="0"/>
              </a:rPr>
              <a:t>р. – </a:t>
            </a:r>
            <a:r>
              <a:rPr lang="uk-UA" sz="2400" b="1" dirty="0" smtClean="0">
                <a:latin typeface="Calibri" pitchFamily="34" charset="0"/>
              </a:rPr>
              <a:t>385 </a:t>
            </a:r>
            <a:r>
              <a:rPr lang="uk-UA" sz="2400" b="1" dirty="0">
                <a:latin typeface="Calibri" pitchFamily="34" charset="0"/>
              </a:rPr>
              <a:t>чол.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Calibri" pitchFamily="34" charset="0"/>
              </a:rPr>
              <a:t>Втрата контингенту – </a:t>
            </a:r>
            <a:r>
              <a:rPr lang="uk-UA" sz="2400" b="1" dirty="0" smtClean="0">
                <a:latin typeface="Calibri" pitchFamily="34" charset="0"/>
              </a:rPr>
              <a:t>17 </a:t>
            </a:r>
            <a:r>
              <a:rPr lang="uk-UA" sz="2400" b="1" dirty="0">
                <a:latin typeface="Calibri" pitchFamily="34" charset="0"/>
              </a:rPr>
              <a:t>чол. (</a:t>
            </a:r>
            <a:r>
              <a:rPr lang="uk-UA" sz="2400" b="1" dirty="0" smtClean="0">
                <a:latin typeface="Calibri" pitchFamily="34" charset="0"/>
              </a:rPr>
              <a:t>2,8 </a:t>
            </a:r>
            <a:r>
              <a:rPr lang="uk-UA" sz="2400" b="1" dirty="0">
                <a:latin typeface="Calibri" pitchFamily="34" charset="0"/>
              </a:rPr>
              <a:t>%)</a:t>
            </a:r>
          </a:p>
          <a:p>
            <a:pPr marL="342900" indent="-342900">
              <a:spcBef>
                <a:spcPct val="20000"/>
              </a:spcBef>
            </a:pPr>
            <a:endParaRPr lang="uk-UA" sz="2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 </a:t>
            </a:r>
            <a:r>
              <a:rPr lang="uk-UA" sz="2000" b="1" i="1" dirty="0" smtClean="0">
                <a:latin typeface="Arial" charset="0"/>
                <a:cs typeface="Arial" charset="0"/>
              </a:rPr>
              <a:t>(кабінети)</a:t>
            </a:r>
            <a:endParaRPr lang="ru-RU" sz="2000" b="1" i="1" dirty="0" smtClean="0">
              <a:latin typeface="Arial" charset="0"/>
              <a:cs typeface="Arial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08720"/>
            <a:ext cx="2916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908720"/>
            <a:ext cx="297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\\Paparaci\Документи\ФОТО РІЗНЕ\навч мат база 28.05.2019\1\DSC_01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437112"/>
            <a:ext cx="2988008" cy="1944000"/>
          </a:xfrm>
          <a:prstGeom prst="rect">
            <a:avLst/>
          </a:prstGeom>
          <a:noFill/>
        </p:spPr>
      </p:pic>
      <p:pic>
        <p:nvPicPr>
          <p:cNvPr id="16388" name="Picture 4" descr="\\Paparaci\Документи\ФОТО РІЗНЕ\навч мат база 28.05.2019\4\DSC_03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000" y="4509120"/>
            <a:ext cx="2916000" cy="1944216"/>
          </a:xfrm>
          <a:prstGeom prst="rect">
            <a:avLst/>
          </a:prstGeom>
          <a:noFill/>
        </p:spPr>
      </p:pic>
      <p:pic>
        <p:nvPicPr>
          <p:cNvPr id="1026" name="Picture 2" descr="\\Paparaci\Документи\ФОТО РІЗНЕ\навч мат база 28.05.2019\2\DSC_02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636912"/>
            <a:ext cx="3168000" cy="211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1280443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Реконструкція І поверху гуртожитку </a:t>
            </a:r>
            <a:endParaRPr lang="ru-RU" sz="2000" b="1" i="1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556792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149080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484784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Реконструкція І поверху гуртожитку </a:t>
            </a:r>
            <a:endParaRPr lang="ru-RU" sz="2000" b="1" i="1" dirty="0" smtClean="0"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2882682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052736"/>
            <a:ext cx="3456000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861048"/>
            <a:ext cx="2592288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857224" y="142852"/>
            <a:ext cx="828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Фінансово-господарська </a:t>
            </a:r>
            <a:r>
              <a:rPr lang="uk-UA" sz="32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діяльність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357290" y="857232"/>
            <a:ext cx="7535190" cy="530807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FF0000"/>
                </a:solidFill>
                <a:latin typeface="+mn-lt"/>
              </a:rPr>
              <a:t>На балансі знаходиться 326 одиниць обладнання: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b="1" i="1" dirty="0" smtClean="0">
                <a:latin typeface="+mn-lt"/>
              </a:rPr>
              <a:t>126 од. електронно-обчислювальної  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техніки;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7 од.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метало-обробних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верстатів;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9 од.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дерево-обробних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верстатів;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2 од. вантажних автомобілі;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-2 од. легкових автомобілі;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-18 од. зварювальних апаратів;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-15 од. побутових та швейних машин;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105 одиниць сучасної комп’ютерної техніки                 (</a:t>
            </a: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85 одиниць використовується в освітньому процесі)</a:t>
            </a:r>
            <a:endParaRPr lang="uk-UA" sz="20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857224" y="142852"/>
            <a:ext cx="828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Фінансово-господарська </a:t>
            </a:r>
            <a:r>
              <a:rPr lang="uk-UA" sz="32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діяльність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357290" y="857232"/>
            <a:ext cx="7535190" cy="530807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rgbClr val="FF0000"/>
                </a:solidFill>
                <a:latin typeface="+mn-lt"/>
              </a:rPr>
              <a:t>ПРИДБАНО: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-проектори-4шт.;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-холодильник-1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-плита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електрична-1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-проектор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для актової зали-1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-кольоровий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БФ пристрій-3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-мультимедійне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обладнання-2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-ноутбуки-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2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-пристрій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безперервного живлення-1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-комп’ютери-15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-інтерактивний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стрілецький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тир-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-зорова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труба-1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-макет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автомата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Калашнікова-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5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-вентилятори-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4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-тринажер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для відпрацювання навиків штучного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дихання-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-комплект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для шиномонтажу-1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-піднімально-транспортне обладнання та його частин-1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-контрольно-випробувальна апаратура-1 шт.;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-візок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з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інструментами-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 шт.</a:t>
            </a:r>
            <a:endParaRPr lang="uk-UA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857224" y="142852"/>
            <a:ext cx="828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Фінансово-господарська </a:t>
            </a:r>
            <a:r>
              <a:rPr lang="uk-UA" sz="32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діяльність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357290" y="857232"/>
            <a:ext cx="7535190" cy="530807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 smtClean="0">
                <a:solidFill>
                  <a:srgbClr val="FF0000"/>
                </a:solidFill>
                <a:latin typeface="+mn-lt"/>
              </a:rPr>
              <a:t>Проведено ремонтні роботи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uk-UA" sz="3200" b="1" i="1" dirty="0" smtClean="0">
                <a:solidFill>
                  <a:srgbClr val="FF0000"/>
                </a:solidFill>
                <a:latin typeface="+mn-lt"/>
              </a:rPr>
              <a:t> 2 856 кв. м – 1 млн. 929 </a:t>
            </a:r>
            <a:r>
              <a:rPr lang="uk-UA" sz="3200" b="1" i="1" dirty="0" err="1" smtClean="0">
                <a:solidFill>
                  <a:srgbClr val="FF0000"/>
                </a:solidFill>
                <a:latin typeface="+mn-lt"/>
              </a:rPr>
              <a:t>тис.грн</a:t>
            </a:r>
            <a:r>
              <a:rPr lang="uk-UA" sz="3200" b="1" i="1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-актової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зали на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суму-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228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кімнатах гуртожитку на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суму-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143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тис.грн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навчально-побутовому корпусі на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суму-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184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санвузлах  2,3-й поверх на суму - 18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тис.грн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майстерні ремонту колісних транспортних засобів, гаражі на суму-20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тис.грн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кухні-лабораторії №1, №2, лабораторії непродовольчих товарів на суму-16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їдальні на суму-4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 тиру на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суму-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693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тис.грн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улаштування плацу та смуги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перешкод-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169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покрівля на будинку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гуртожитку-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12 тис. грн.;</a:t>
            </a:r>
            <a:endParaRPr lang="uk-UA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-опоряджувальні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роботи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тереторії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закладу-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85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-спортивний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зал-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100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тис.грн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-навчальний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корпус-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35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-заміна</a:t>
            </a:r>
            <a:r>
              <a:rPr lang="uk-UA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віконних блоків (16 шт.)- 135 тис. грн.;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857224" y="142852"/>
            <a:ext cx="828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</a:rPr>
              <a:t>Охорона праці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331640" y="764704"/>
            <a:ext cx="7535190" cy="530807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717032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 rot="10800000" flipV="1">
            <a:off x="2123728" y="62659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+mj-lt"/>
              </a:rPr>
              <a:t>День Цивільного захисту</a:t>
            </a:r>
            <a:endParaRPr lang="ru-RU" b="1" i="1" dirty="0">
              <a:latin typeface="+mj-lt"/>
            </a:endParaRPr>
          </a:p>
        </p:txBody>
      </p:sp>
      <p:pic>
        <p:nvPicPr>
          <p:cNvPr id="8" name="Picture 2" descr="фото 1. 31.03.20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908720"/>
            <a:ext cx="3420000" cy="235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фото 4. 31.03.2018"/>
          <p:cNvPicPr>
            <a:picLocks noChangeAspect="1" noChangeArrowheads="1"/>
          </p:cNvPicPr>
          <p:nvPr/>
        </p:nvPicPr>
        <p:blipFill>
          <a:blip r:embed="rId7" cstate="print"/>
          <a:srcRect l="20000" t="26191"/>
          <a:stretch>
            <a:fillRect/>
          </a:stretch>
        </p:blipFill>
        <p:spPr bwMode="auto">
          <a:xfrm>
            <a:off x="5004048" y="908720"/>
            <a:ext cx="3567486" cy="237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42875"/>
            <a:ext cx="8459787" cy="1571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14500" y="1988840"/>
            <a:ext cx="6238875" cy="115212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i="1" dirty="0" smtClean="0">
                <a:solidFill>
                  <a:srgbClr val="002060"/>
                </a:solidFill>
                <a:latin typeface="AGCrownStyle" pitchFamily="2" charset="0"/>
              </a:rPr>
              <a:t>Дякую за увагу!</a:t>
            </a:r>
            <a:endParaRPr lang="ru-RU" sz="4000" i="1" dirty="0">
              <a:solidFill>
                <a:srgbClr val="002060"/>
              </a:solidFill>
              <a:latin typeface="AGCrownStyle" pitchFamily="2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143932" cy="101122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45259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Працевлаштування  випускників 2018 р.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Випуск – 248 чол.: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uk-UA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працевлаштовано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  – 164 чол. (66%),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продовжують навчання  - 57 чол. (23%),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ЗСУ – 4 чол. (2%),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декретна відпустка – 17 чол. (7%),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не </a:t>
            </a:r>
            <a:r>
              <a:rPr lang="uk-UA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працевлаштовано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 – 6 чол. (2%)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3000" y="285750"/>
            <a:ext cx="7215188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uk-UA" sz="2800" b="1" dirty="0">
                <a:solidFill>
                  <a:schemeClr val="bg1"/>
                </a:solidFill>
                <a:latin typeface="Calibri" pitchFamily="34" charset="0"/>
              </a:rPr>
              <a:t>Випуск  у </a:t>
            </a:r>
            <a:r>
              <a:rPr lang="uk-UA" sz="2800" b="1" dirty="0" smtClean="0">
                <a:solidFill>
                  <a:schemeClr val="bg1"/>
                </a:solidFill>
                <a:latin typeface="Calibri" pitchFamily="34" charset="0"/>
              </a:rPr>
              <a:t>2018-2019 </a:t>
            </a:r>
            <a:r>
              <a:rPr lang="uk-UA" sz="2800" b="1" dirty="0" err="1">
                <a:solidFill>
                  <a:schemeClr val="bg1"/>
                </a:solidFill>
                <a:latin typeface="Calibri" pitchFamily="34" charset="0"/>
              </a:rPr>
              <a:t>н.р</a:t>
            </a:r>
            <a:r>
              <a:rPr lang="uk-UA" sz="2800" b="1" dirty="0">
                <a:solidFill>
                  <a:schemeClr val="bg1"/>
                </a:solidFill>
                <a:latin typeface="Calibri" pitchFamily="34" charset="0"/>
              </a:rPr>
              <a:t>. (</a:t>
            </a:r>
            <a:r>
              <a:rPr lang="uk-UA" sz="2800" b="1" dirty="0" smtClean="0">
                <a:solidFill>
                  <a:schemeClr val="bg1"/>
                </a:solidFill>
                <a:latin typeface="Calibri" pitchFamily="34" charset="0"/>
              </a:rPr>
              <a:t>230 </a:t>
            </a:r>
            <a:r>
              <a:rPr lang="uk-UA" sz="2800" b="1" dirty="0">
                <a:solidFill>
                  <a:schemeClr val="bg1"/>
                </a:solidFill>
                <a:latin typeface="Calibri" pitchFamily="34" charset="0"/>
              </a:rPr>
              <a:t>чол.):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uk-UA" sz="2000" b="1" dirty="0">
                <a:latin typeface="Calibri" pitchFamily="34" charset="0"/>
              </a:rPr>
              <a:t>Загальний випуск за навчальний рік :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Бюджет – </a:t>
            </a:r>
            <a:r>
              <a:rPr lang="uk-UA" sz="2000" b="1" dirty="0" smtClean="0">
                <a:latin typeface="Calibri" pitchFamily="34" charset="0"/>
              </a:rPr>
              <a:t>208 </a:t>
            </a:r>
            <a:r>
              <a:rPr lang="uk-UA" sz="2000" b="1" dirty="0">
                <a:latin typeface="Calibri" pitchFamily="34" charset="0"/>
              </a:rPr>
              <a:t>чол.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Контракт – </a:t>
            </a:r>
            <a:r>
              <a:rPr lang="uk-UA" sz="2000" b="1" dirty="0" smtClean="0">
                <a:latin typeface="Calibri" pitchFamily="34" charset="0"/>
              </a:rPr>
              <a:t>22 </a:t>
            </a:r>
            <a:r>
              <a:rPr lang="uk-UA" sz="2000" b="1" dirty="0">
                <a:latin typeface="Calibri" pitchFamily="34" charset="0"/>
              </a:rPr>
              <a:t>чол.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latin typeface="Calibri" pitchFamily="34" charset="0"/>
              </a:rPr>
              <a:t>Випуск  протягом навчального року – </a:t>
            </a:r>
            <a:r>
              <a:rPr lang="uk-UA" sz="2000" b="1" dirty="0" smtClean="0">
                <a:latin typeface="Calibri" pitchFamily="34" charset="0"/>
              </a:rPr>
              <a:t>69 </a:t>
            </a:r>
            <a:r>
              <a:rPr lang="uk-UA" sz="2000" b="1" dirty="0">
                <a:latin typeface="Calibri" pitchFamily="34" charset="0"/>
              </a:rPr>
              <a:t>чол.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latin typeface="Calibri" pitchFamily="34" charset="0"/>
              </a:rPr>
              <a:t>Випуск станом на </a:t>
            </a:r>
            <a:r>
              <a:rPr lang="uk-UA" sz="2000" b="1" dirty="0" smtClean="0">
                <a:latin typeface="Calibri" pitchFamily="34" charset="0"/>
              </a:rPr>
              <a:t>27.06.2019 </a:t>
            </a:r>
            <a:r>
              <a:rPr lang="uk-UA" sz="2000" b="1" dirty="0">
                <a:latin typeface="Calibri" pitchFamily="34" charset="0"/>
              </a:rPr>
              <a:t>р. – </a:t>
            </a:r>
            <a:r>
              <a:rPr lang="uk-UA" sz="2000" b="1" dirty="0" smtClean="0">
                <a:latin typeface="Calibri" pitchFamily="34" charset="0"/>
              </a:rPr>
              <a:t>139 </a:t>
            </a:r>
            <a:r>
              <a:rPr lang="uk-UA" sz="2000" b="1" dirty="0">
                <a:latin typeface="Calibri" pitchFamily="34" charset="0"/>
              </a:rPr>
              <a:t>чол. , з них: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кваліфіковані робітники – </a:t>
            </a:r>
            <a:r>
              <a:rPr lang="uk-UA" sz="2000" b="1" dirty="0" smtClean="0">
                <a:latin typeface="Calibri" pitchFamily="34" charset="0"/>
              </a:rPr>
              <a:t>96 </a:t>
            </a:r>
            <a:r>
              <a:rPr lang="uk-UA" sz="2000" b="1" dirty="0">
                <a:latin typeface="Calibri" pitchFamily="34" charset="0"/>
              </a:rPr>
              <a:t>чол.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молодші спеціалісти – </a:t>
            </a:r>
            <a:r>
              <a:rPr lang="uk-UA" sz="2000" b="1" dirty="0" smtClean="0">
                <a:latin typeface="Calibri" pitchFamily="34" charset="0"/>
              </a:rPr>
              <a:t>43 </a:t>
            </a:r>
            <a:r>
              <a:rPr lang="uk-UA" sz="2000" b="1" dirty="0">
                <a:latin typeface="Calibri" pitchFamily="34" charset="0"/>
              </a:rPr>
              <a:t>чол.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Контракт  - </a:t>
            </a:r>
            <a:r>
              <a:rPr lang="uk-UA" sz="2000" b="1" dirty="0" smtClean="0">
                <a:latin typeface="Calibri" pitchFamily="34" charset="0"/>
              </a:rPr>
              <a:t>15 </a:t>
            </a:r>
            <a:r>
              <a:rPr lang="uk-UA" sz="2000" b="1" dirty="0">
                <a:latin typeface="Calibri" pitchFamily="34" charset="0"/>
              </a:rPr>
              <a:t>чол. </a:t>
            </a:r>
          </a:p>
          <a:p>
            <a:pPr marL="1439863" lvl="4" indent="-1439863">
              <a:spcBef>
                <a:spcPct val="20000"/>
              </a:spcBef>
              <a:buFont typeface="Wingdings" pitchFamily="2" charset="2"/>
              <a:buNone/>
            </a:pPr>
            <a:r>
              <a:rPr lang="uk-UA" sz="2000" b="1" dirty="0">
                <a:latin typeface="Calibri" pitchFamily="34" charset="0"/>
              </a:rPr>
              <a:t>Курсова підготовка – </a:t>
            </a:r>
            <a:r>
              <a:rPr lang="uk-UA" sz="2000" b="1" dirty="0" smtClean="0">
                <a:latin typeface="Calibri" pitchFamily="34" charset="0"/>
              </a:rPr>
              <a:t>19 </a:t>
            </a:r>
            <a:r>
              <a:rPr lang="uk-UA" sz="2000" b="1" dirty="0">
                <a:latin typeface="Calibri" pitchFamily="34" charset="0"/>
              </a:rPr>
              <a:t>чол</a:t>
            </a:r>
            <a:r>
              <a:rPr lang="uk-UA" sz="2000" b="1" dirty="0">
                <a:solidFill>
                  <a:srgbClr val="FF0000"/>
                </a:solidFill>
                <a:latin typeface="Calibri" pitchFamily="34" charset="0"/>
              </a:rPr>
              <a:t>.</a:t>
            </a:r>
            <a:endParaRPr lang="uk-UA" sz="11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4286280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143932" cy="65403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7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НАДХОДЖЕННЯ ВІД Навчально-виробничОЇ </a:t>
            </a:r>
            <a:r>
              <a:rPr lang="uk-UA" sz="2700" b="1" i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діяльнОСТІ</a:t>
            </a:r>
            <a:r>
              <a:rPr lang="uk-UA" sz="27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/>
            </a:r>
            <a:br>
              <a:rPr lang="uk-UA" sz="27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</a:br>
            <a:r>
              <a:rPr lang="uk-UA" sz="27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за два квартали 2019 </a:t>
            </a:r>
            <a:r>
              <a:rPr lang="uk-UA" sz="27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р</a:t>
            </a: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836712"/>
            <a:ext cx="7543800" cy="1440159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Надходження від проходження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виробничої практики у 2018 році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/>
              <a:t>127403, 84 (102%), план 125 062,00 грн.</a:t>
            </a:r>
            <a:endParaRPr lang="ru-RU" sz="2400" b="1" i="1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928662" y="2428874"/>
            <a:ext cx="8001056" cy="35004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>
                <a:latin typeface="Arial" pitchFamily="34" charset="0"/>
              </a:rPr>
              <a:t>Надходження за професіями: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latin typeface="Arial" pitchFamily="34" charset="0"/>
              </a:rPr>
              <a:t>кухар, кондитер -43 22,59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latin typeface="Arial" pitchFamily="34" charset="0"/>
              </a:rPr>
              <a:t>продавець продовольчих та непродовольчих товарів-23 392, 35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600" b="1" i="1" dirty="0" smtClean="0">
                <a:latin typeface="Arial" pitchFamily="34" charset="0"/>
              </a:rPr>
              <a:t>-     кравець, закрійник-10 584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latin typeface="Arial" pitchFamily="34" charset="0"/>
              </a:rPr>
              <a:t>професії комп’ютерного </a:t>
            </a:r>
            <a:r>
              <a:rPr lang="uk-UA" sz="1600" b="1" i="1" dirty="0" err="1" smtClean="0">
                <a:latin typeface="Arial" pitchFamily="34" charset="0"/>
              </a:rPr>
              <a:t>спрямування-</a:t>
            </a:r>
            <a:r>
              <a:rPr lang="uk-UA" sz="1600" b="1" i="1" dirty="0" smtClean="0">
                <a:latin typeface="Arial" pitchFamily="34" charset="0"/>
              </a:rPr>
              <a:t> 6 200.00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latin typeface="Arial" pitchFamily="34" charset="0"/>
              </a:rPr>
              <a:t>муляр, штукатур, лицювальник-плиточник-18 039,00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 smtClean="0">
                <a:latin typeface="Arial" pitchFamily="34" charset="0"/>
              </a:rPr>
              <a:t>електрогазозварник, слюсар з ремонту колісних транспортних засобів-19 725, 50 грн.;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600" b="1" i="1" dirty="0" smtClean="0">
                <a:latin typeface="Arial" pitchFamily="34" charset="0"/>
              </a:rPr>
              <a:t>-     монтажник санітарно-технічних систем і </a:t>
            </a:r>
            <a:r>
              <a:rPr lang="uk-UA" sz="1600" b="1" i="1" dirty="0" err="1" smtClean="0">
                <a:latin typeface="Arial" pitchFamily="34" charset="0"/>
              </a:rPr>
              <a:t>устаткування-</a:t>
            </a:r>
            <a:r>
              <a:rPr lang="uk-UA" sz="1600" b="1" i="1" dirty="0" smtClean="0">
                <a:latin typeface="Arial" pitchFamily="34" charset="0"/>
              </a:rPr>
              <a:t> 6 240, 40 грн.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357313"/>
            <a:ext cx="7543800" cy="4714875"/>
          </a:xfrm>
        </p:spPr>
        <p:txBody>
          <a:bodyPr rtlCol="0">
            <a:noAutofit/>
          </a:bodyPr>
          <a:lstStyle/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-Навчальний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центр монтажників санітарно-технічних систем і устаткування. Майстерня монтажників санітарно-технічних систем і устаткування. Лабораторія матеріалознавства – 61 596 грн.;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-Лабораторія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обладнання електричного зварювання плавленням, будови колісних транспортних засобів, технічного обслуговування колісних транспортних засобів,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слюсарна-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64 800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грн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-Лабораторія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будівельних матеріалів, майстерні кам’яних, штукатурних робіт, лицювальників-плиточників-152 433 грн.;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-Кухня-лабораторія з дегустаційною залою (навчальною аудиторією) з професії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“кухар”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кондитер”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№1, кухня-лабораторія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“кухар”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№2- 36 575 грн.;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-Лабораторія-навчальний магазин, лабораторія продовольчих, непродовольчих товарів, майстерня непродовольчих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товарів-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49 809 грн.;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-Лабораторія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обладнання, матеріалознавства, конструювання та моделювання одягу, швейна  майстерня з професій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“кравець”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“закрійник”-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              </a:t>
            </a:r>
            <a:r>
              <a:rPr lang="uk-UA" sz="1600" b="1" i="1" dirty="0" smtClean="0">
                <a:latin typeface="+mj-lt"/>
              </a:rPr>
              <a:t>34 330 грн.;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 err="1" smtClean="0">
                <a:solidFill>
                  <a:schemeClr val="accent4">
                    <a:lumMod val="50000"/>
                  </a:schemeClr>
                </a:solidFill>
              </a:rPr>
              <a:t>-Лабораторія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</a:rPr>
              <a:t> програмного забезпечення, комп'ютерних мереж, майстерня з ремонту та обслуговування ЛОМ, монтажу радіоелектронної апаратури та приладів – </a:t>
            </a:r>
            <a:r>
              <a:rPr lang="uk-UA" sz="1600" b="1" i="1" dirty="0" smtClean="0"/>
              <a:t>15 910 грн.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i="1" dirty="0" smtClean="0">
              <a:solidFill>
                <a:srgbClr val="FF0000"/>
              </a:solidFill>
            </a:endParaRP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71414"/>
            <a:ext cx="7429552" cy="121444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Надходження від Навчально-виробничої діяльності </a:t>
            </a:r>
            <a:r>
              <a:rPr lang="uk-UA" sz="28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/>
            </a:r>
            <a:br>
              <a:rPr lang="uk-UA" sz="28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</a:br>
            <a:r>
              <a:rPr lang="uk-UA" sz="28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за два квартали </a:t>
            </a: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2019 </a:t>
            </a:r>
            <a:r>
              <a:rPr lang="uk-UA" sz="2800" b="1" i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р</a:t>
            </a:r>
            <a:r>
              <a:rPr lang="uk-UA" sz="28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. 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143932" cy="14287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НАДХОДЖЕННЯ ВІД Навчально-виробничОЇ </a:t>
            </a:r>
            <a:r>
              <a:rPr lang="uk-UA" sz="3200" b="1" i="1" cap="all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діяльнОСТІ</a:t>
            </a: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/>
            </a:r>
            <a:b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</a:b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за два квартали 2019 </a:t>
            </a:r>
            <a:r>
              <a:rPr lang="uk-UA" sz="32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р</a:t>
            </a: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928813"/>
            <a:ext cx="7543800" cy="328612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Надійшло коштів на суму </a:t>
            </a:r>
            <a:r>
              <a:rPr lang="uk-UA" sz="2800" b="1" i="1" dirty="0" smtClean="0"/>
              <a:t>118,86 грн.,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/>
              <a:t>Виготовлено товарів для власних потреб та виконано робіт на утримання матеріальної бази училища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/>
              <a:t>на суму 296 567 грн.,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/>
              <a:t>що разом складає 415 453 грн.,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/>
              <a:t>план 320 170 грн. (129,7%)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00625" y="4500563"/>
            <a:ext cx="3857625" cy="214312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605" name="Прямоугольник 11"/>
          <p:cNvSpPr>
            <a:spLocks noChangeArrowheads="1"/>
          </p:cNvSpPr>
          <p:nvPr/>
        </p:nvSpPr>
        <p:spPr bwMode="auto">
          <a:xfrm>
            <a:off x="1285852" y="0"/>
            <a:ext cx="7429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116633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+mj-lt"/>
              </a:rPr>
              <a:t>Матеріально-технічна база </a:t>
            </a:r>
            <a:br>
              <a:rPr lang="uk-UA" sz="2400" b="1" dirty="0" smtClean="0">
                <a:solidFill>
                  <a:schemeClr val="bg1"/>
                </a:solidFill>
                <a:latin typeface="+mj-lt"/>
              </a:rPr>
            </a:br>
            <a:r>
              <a:rPr lang="uk-UA" sz="2400" b="1" dirty="0" smtClean="0">
                <a:solidFill>
                  <a:schemeClr val="bg1"/>
                </a:solidFill>
                <a:latin typeface="+mj-lt"/>
              </a:rPr>
              <a:t>навчально-практичного центру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4118" t="5795" r="7327" b="10178"/>
          <a:stretch>
            <a:fillRect/>
          </a:stretch>
        </p:blipFill>
        <p:spPr bwMode="auto">
          <a:xfrm>
            <a:off x="1259632" y="1196752"/>
            <a:ext cx="346965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\\Metod\metod\ЕЛ-1\Фото\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51000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717032"/>
            <a:ext cx="3816424" cy="2714235"/>
          </a:xfrm>
          <a:prstGeom prst="roundRect">
            <a:avLst>
              <a:gd name="adj" fmla="val 3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2186</TotalTime>
  <Words>1379</Words>
  <Application>Microsoft Office PowerPoint</Application>
  <PresentationFormat>Экран (4:3)</PresentationFormat>
  <Paragraphs>229</Paragraphs>
  <Slides>37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Навчально-виробнича діяльність </vt:lpstr>
      <vt:lpstr>Слайд 5</vt:lpstr>
      <vt:lpstr>НАДХОДЖЕННЯ ВІД Навчально-виробничОЇ діяльнОСТІ за два квартали 2019 р. </vt:lpstr>
      <vt:lpstr>Слайд 7</vt:lpstr>
      <vt:lpstr>НАДХОДЖЕННЯ ВІД Навчально-виробничОЇ діяльнОСТІ за два квартали 2019 р. </vt:lpstr>
      <vt:lpstr>Слайд 9</vt:lpstr>
      <vt:lpstr>Слайд 10</vt:lpstr>
      <vt:lpstr>Надання освітніх та виробничих послуг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Досягнення учнів та педагогічних працівників</vt:lpstr>
      <vt:lpstr>Стипендія голови ОДА  Матвієнко Олексій</vt:lpstr>
      <vt:lpstr>III етап обласного огляду – конкурсу на краще КМЗ з предмету «Фізика»</vt:lpstr>
      <vt:lpstr>Участь у ярмарку професій м.Суми</vt:lpstr>
      <vt:lpstr>Слайд 24</vt:lpstr>
      <vt:lpstr>Слайд 25</vt:lpstr>
      <vt:lpstr>Слайд 26</vt:lpstr>
      <vt:lpstr>Слайд 27</vt:lpstr>
      <vt:lpstr>Зміцнення матеріально-технічної бази</vt:lpstr>
      <vt:lpstr>Зміцнення матеріально-технічної бази (кабінети)</vt:lpstr>
      <vt:lpstr>Зміцнення матеріально-технічної бази (кабінети)</vt:lpstr>
      <vt:lpstr> Реконструкція І поверху гуртожитку </vt:lpstr>
      <vt:lpstr>Реконструкція І поверху гуртожитку </vt:lpstr>
      <vt:lpstr>Слайд 33</vt:lpstr>
      <vt:lpstr>Слайд 34</vt:lpstr>
      <vt:lpstr>Слайд 35</vt:lpstr>
      <vt:lpstr>Слайд 36</vt:lpstr>
      <vt:lpstr>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Радчук</dc:creator>
  <cp:lastModifiedBy>Admin</cp:lastModifiedBy>
  <cp:revision>323</cp:revision>
  <dcterms:created xsi:type="dcterms:W3CDTF">2016-02-12T07:20:20Z</dcterms:created>
  <dcterms:modified xsi:type="dcterms:W3CDTF">2019-06-27T11:35:15Z</dcterms:modified>
</cp:coreProperties>
</file>